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48"/>
  </p:notesMasterIdLst>
  <p:sldIdLst>
    <p:sldId id="256" r:id="rId2"/>
    <p:sldId id="297" r:id="rId3"/>
    <p:sldId id="298" r:id="rId4"/>
    <p:sldId id="299" r:id="rId5"/>
    <p:sldId id="300" r:id="rId6"/>
    <p:sldId id="301" r:id="rId7"/>
    <p:sldId id="302" r:id="rId8"/>
    <p:sldId id="303" r:id="rId9"/>
    <p:sldId id="282" r:id="rId10"/>
    <p:sldId id="257" r:id="rId11"/>
    <p:sldId id="259"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A0571-3538-3B42-81BE-5AB6AF74D11C}" v="398" dt="2021-09-06T17:11:22.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241"/>
    <p:restoredTop sz="94656"/>
  </p:normalViewPr>
  <p:slideViewPr>
    <p:cSldViewPr snapToGrid="0" snapToObjects="1">
      <p:cViewPr>
        <p:scale>
          <a:sx n="91" d="100"/>
          <a:sy n="91" d="100"/>
        </p:scale>
        <p:origin x="-1104" y="-774"/>
      </p:cViewPr>
      <p:guideLst>
        <p:guide orient="horz" pos="2160"/>
        <p:guide pos="3840"/>
      </p:guideLst>
    </p:cSldViewPr>
  </p:slideViewPr>
  <p:notesTextViewPr>
    <p:cViewPr>
      <p:scale>
        <a:sx n="1" d="1"/>
        <a:sy n="1" d="1"/>
      </p:scale>
      <p:origin x="0" y="0"/>
    </p:cViewPr>
  </p:notesTextViewPr>
  <p:sorterViewPr>
    <p:cViewPr>
      <p:scale>
        <a:sx n="66" d="100"/>
        <a:sy n="66" d="100"/>
      </p:scale>
      <p:origin x="0" y="442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9FC00E-7F17-4310-B793-47042D31941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5EC0DCE-567E-4A18-9527-7C135448626D}">
      <dgm:prSet custT="1"/>
      <dgm:spPr/>
      <dgm:t>
        <a:bodyPr/>
        <a:lstStyle/>
        <a:p>
          <a:pPr algn="ctr"/>
          <a:r>
            <a:rPr lang="en-US" sz="2400" dirty="0"/>
            <a:t>Diseases are not static things! Pathogens evolve and mutate! Hosts adapt and react! In the case of COVID-19, in some ways its is already over…What lies ahead is </a:t>
          </a:r>
        </a:p>
        <a:p>
          <a:pPr algn="ctr"/>
          <a:r>
            <a:rPr lang="en-US" sz="3200" b="1" dirty="0"/>
            <a:t>COVID-21</a:t>
          </a:r>
          <a:endParaRPr lang="en-US" sz="2000" b="1" dirty="0"/>
        </a:p>
      </dgm:t>
    </dgm:pt>
    <dgm:pt modelId="{D132A3C1-7C83-4D27-BFF5-C6342EC30F80}" type="parTrans" cxnId="{9767926E-639B-42D6-83A7-D9570A2DAB88}">
      <dgm:prSet/>
      <dgm:spPr/>
      <dgm:t>
        <a:bodyPr/>
        <a:lstStyle/>
        <a:p>
          <a:pPr algn="ctr"/>
          <a:endParaRPr lang="en-US" sz="2400"/>
        </a:p>
      </dgm:t>
    </dgm:pt>
    <dgm:pt modelId="{B72EC0CA-9991-4191-9FC4-12DF865ED5F0}" type="sibTrans" cxnId="{9767926E-639B-42D6-83A7-D9570A2DAB88}">
      <dgm:prSet/>
      <dgm:spPr/>
      <dgm:t>
        <a:bodyPr/>
        <a:lstStyle/>
        <a:p>
          <a:pPr algn="ctr"/>
          <a:endParaRPr lang="en-US" sz="2400"/>
        </a:p>
      </dgm:t>
    </dgm:pt>
    <dgm:pt modelId="{105170F5-627E-4233-AD4D-C0404738E07F}">
      <dgm:prSet custT="1"/>
      <dgm:spPr/>
      <dgm:t>
        <a:bodyPr/>
        <a:lstStyle/>
        <a:p>
          <a:pPr algn="ctr"/>
          <a:r>
            <a:rPr lang="en-US" sz="2400" dirty="0"/>
            <a:t>COVID-21 is the results of all changes of COVID-19, with new variants of the virus, political challenges, anti-mask and unvaccinated protesters, decisions to vaccinate or NOT. We are not just dealing with the deadly COVID-19 only.  We are no longer in a Pandemic, we are evolving to an endemic. </a:t>
          </a:r>
        </a:p>
      </dgm:t>
    </dgm:pt>
    <dgm:pt modelId="{1D233839-2E3C-45EC-836E-5056249C24FC}" type="parTrans" cxnId="{8F512811-4781-45C9-B14A-56CEA5FD8875}">
      <dgm:prSet/>
      <dgm:spPr/>
      <dgm:t>
        <a:bodyPr/>
        <a:lstStyle/>
        <a:p>
          <a:pPr algn="ctr"/>
          <a:endParaRPr lang="en-US" sz="2400"/>
        </a:p>
      </dgm:t>
    </dgm:pt>
    <dgm:pt modelId="{07E07812-9ED3-4EC0-9921-B0C6ED7820A8}" type="sibTrans" cxnId="{8F512811-4781-45C9-B14A-56CEA5FD8875}">
      <dgm:prSet/>
      <dgm:spPr/>
      <dgm:t>
        <a:bodyPr/>
        <a:lstStyle/>
        <a:p>
          <a:pPr algn="ctr"/>
          <a:endParaRPr lang="en-US" sz="2400"/>
        </a:p>
      </dgm:t>
    </dgm:pt>
    <dgm:pt modelId="{7E2D2BD5-3CA5-EF4E-9D41-325ADD2C12EB}" type="pres">
      <dgm:prSet presAssocID="{D19FC00E-7F17-4310-B793-47042D319411}" presName="vert0" presStyleCnt="0">
        <dgm:presLayoutVars>
          <dgm:dir/>
          <dgm:animOne val="branch"/>
          <dgm:animLvl val="lvl"/>
        </dgm:presLayoutVars>
      </dgm:prSet>
      <dgm:spPr/>
      <dgm:t>
        <a:bodyPr/>
        <a:lstStyle/>
        <a:p>
          <a:endParaRPr lang="en-US"/>
        </a:p>
      </dgm:t>
    </dgm:pt>
    <dgm:pt modelId="{03F9E6B8-3AE0-ED4D-ABB7-EDCB6A16AE49}" type="pres">
      <dgm:prSet presAssocID="{F5EC0DCE-567E-4A18-9527-7C135448626D}" presName="thickLine" presStyleLbl="alignNode1" presStyleIdx="0" presStyleCnt="2"/>
      <dgm:spPr/>
    </dgm:pt>
    <dgm:pt modelId="{CB648FD7-667E-C443-89A3-9B944A91D9E0}" type="pres">
      <dgm:prSet presAssocID="{F5EC0DCE-567E-4A18-9527-7C135448626D}" presName="horz1" presStyleCnt="0"/>
      <dgm:spPr/>
    </dgm:pt>
    <dgm:pt modelId="{8F511B77-CF83-884B-9A15-3FF5B4D86D35}" type="pres">
      <dgm:prSet presAssocID="{F5EC0DCE-567E-4A18-9527-7C135448626D}" presName="tx1" presStyleLbl="revTx" presStyleIdx="0" presStyleCnt="2"/>
      <dgm:spPr/>
      <dgm:t>
        <a:bodyPr/>
        <a:lstStyle/>
        <a:p>
          <a:endParaRPr lang="en-US"/>
        </a:p>
      </dgm:t>
    </dgm:pt>
    <dgm:pt modelId="{E6CBDE58-CA7A-0648-9FEC-E1CA69339867}" type="pres">
      <dgm:prSet presAssocID="{F5EC0DCE-567E-4A18-9527-7C135448626D}" presName="vert1" presStyleCnt="0"/>
      <dgm:spPr/>
    </dgm:pt>
    <dgm:pt modelId="{3D4DA9DB-412E-E84E-B9BC-7FB205225CFE}" type="pres">
      <dgm:prSet presAssocID="{105170F5-627E-4233-AD4D-C0404738E07F}" presName="thickLine" presStyleLbl="alignNode1" presStyleIdx="1" presStyleCnt="2"/>
      <dgm:spPr/>
    </dgm:pt>
    <dgm:pt modelId="{C5575CF4-41AC-4B4D-92C8-E63091865C08}" type="pres">
      <dgm:prSet presAssocID="{105170F5-627E-4233-AD4D-C0404738E07F}" presName="horz1" presStyleCnt="0"/>
      <dgm:spPr/>
    </dgm:pt>
    <dgm:pt modelId="{D3E07838-E802-2A47-8FC0-BDE77244534F}" type="pres">
      <dgm:prSet presAssocID="{105170F5-627E-4233-AD4D-C0404738E07F}" presName="tx1" presStyleLbl="revTx" presStyleIdx="1" presStyleCnt="2"/>
      <dgm:spPr/>
      <dgm:t>
        <a:bodyPr/>
        <a:lstStyle/>
        <a:p>
          <a:endParaRPr lang="en-US"/>
        </a:p>
      </dgm:t>
    </dgm:pt>
    <dgm:pt modelId="{E7C32EC6-308D-F144-B410-1392770393C4}" type="pres">
      <dgm:prSet presAssocID="{105170F5-627E-4233-AD4D-C0404738E07F}" presName="vert1" presStyleCnt="0"/>
      <dgm:spPr/>
    </dgm:pt>
  </dgm:ptLst>
  <dgm:cxnLst>
    <dgm:cxn modelId="{AC81D0DC-5963-DF46-B57A-CC90A55D379C}" type="presOf" srcId="{105170F5-627E-4233-AD4D-C0404738E07F}" destId="{D3E07838-E802-2A47-8FC0-BDE77244534F}" srcOrd="0" destOrd="0" presId="urn:microsoft.com/office/officeart/2008/layout/LinedList"/>
    <dgm:cxn modelId="{36982FD4-91A5-BC4A-B4E7-2C3B2E8E7630}" type="presOf" srcId="{D19FC00E-7F17-4310-B793-47042D319411}" destId="{7E2D2BD5-3CA5-EF4E-9D41-325ADD2C12EB}" srcOrd="0" destOrd="0" presId="urn:microsoft.com/office/officeart/2008/layout/LinedList"/>
    <dgm:cxn modelId="{9767926E-639B-42D6-83A7-D9570A2DAB88}" srcId="{D19FC00E-7F17-4310-B793-47042D319411}" destId="{F5EC0DCE-567E-4A18-9527-7C135448626D}" srcOrd="0" destOrd="0" parTransId="{D132A3C1-7C83-4D27-BFF5-C6342EC30F80}" sibTransId="{B72EC0CA-9991-4191-9FC4-12DF865ED5F0}"/>
    <dgm:cxn modelId="{8F512811-4781-45C9-B14A-56CEA5FD8875}" srcId="{D19FC00E-7F17-4310-B793-47042D319411}" destId="{105170F5-627E-4233-AD4D-C0404738E07F}" srcOrd="1" destOrd="0" parTransId="{1D233839-2E3C-45EC-836E-5056249C24FC}" sibTransId="{07E07812-9ED3-4EC0-9921-B0C6ED7820A8}"/>
    <dgm:cxn modelId="{9B56E619-CAFC-BA46-B7B6-49D4C3149F9A}" type="presOf" srcId="{F5EC0DCE-567E-4A18-9527-7C135448626D}" destId="{8F511B77-CF83-884B-9A15-3FF5B4D86D35}" srcOrd="0" destOrd="0" presId="urn:microsoft.com/office/officeart/2008/layout/LinedList"/>
    <dgm:cxn modelId="{8A96009D-84BE-5E4B-BBAA-EF20B6AB5458}" type="presParOf" srcId="{7E2D2BD5-3CA5-EF4E-9D41-325ADD2C12EB}" destId="{03F9E6B8-3AE0-ED4D-ABB7-EDCB6A16AE49}" srcOrd="0" destOrd="0" presId="urn:microsoft.com/office/officeart/2008/layout/LinedList"/>
    <dgm:cxn modelId="{92E4BE0D-E576-214C-AEEF-7F78B2D33677}" type="presParOf" srcId="{7E2D2BD5-3CA5-EF4E-9D41-325ADD2C12EB}" destId="{CB648FD7-667E-C443-89A3-9B944A91D9E0}" srcOrd="1" destOrd="0" presId="urn:microsoft.com/office/officeart/2008/layout/LinedList"/>
    <dgm:cxn modelId="{7B9BD179-6CFF-AB46-8104-B99C1B20CC01}" type="presParOf" srcId="{CB648FD7-667E-C443-89A3-9B944A91D9E0}" destId="{8F511B77-CF83-884B-9A15-3FF5B4D86D35}" srcOrd="0" destOrd="0" presId="urn:microsoft.com/office/officeart/2008/layout/LinedList"/>
    <dgm:cxn modelId="{628520A1-3296-CC4A-B117-C8CF6A65E605}" type="presParOf" srcId="{CB648FD7-667E-C443-89A3-9B944A91D9E0}" destId="{E6CBDE58-CA7A-0648-9FEC-E1CA69339867}" srcOrd="1" destOrd="0" presId="urn:microsoft.com/office/officeart/2008/layout/LinedList"/>
    <dgm:cxn modelId="{562BE32F-A8BD-7A47-9C0F-774932051324}" type="presParOf" srcId="{7E2D2BD5-3CA5-EF4E-9D41-325ADD2C12EB}" destId="{3D4DA9DB-412E-E84E-B9BC-7FB205225CFE}" srcOrd="2" destOrd="0" presId="urn:microsoft.com/office/officeart/2008/layout/LinedList"/>
    <dgm:cxn modelId="{47DDDDFF-AC34-6348-A693-07298AA98B97}" type="presParOf" srcId="{7E2D2BD5-3CA5-EF4E-9D41-325ADD2C12EB}" destId="{C5575CF4-41AC-4B4D-92C8-E63091865C08}" srcOrd="3" destOrd="0" presId="urn:microsoft.com/office/officeart/2008/layout/LinedList"/>
    <dgm:cxn modelId="{97AB91BD-E115-E243-90A4-8543A1AD05D5}" type="presParOf" srcId="{C5575CF4-41AC-4B4D-92C8-E63091865C08}" destId="{D3E07838-E802-2A47-8FC0-BDE77244534F}" srcOrd="0" destOrd="0" presId="urn:microsoft.com/office/officeart/2008/layout/LinedList"/>
    <dgm:cxn modelId="{16D44B99-B6D0-E64A-8BD2-3E704003FF71}" type="presParOf" srcId="{C5575CF4-41AC-4B4D-92C8-E63091865C08}" destId="{E7C32EC6-308D-F144-B410-1392770393C4}"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9E6B8-3AE0-ED4D-ABB7-EDCB6A16AE49}">
      <dsp:nvSpPr>
        <dsp:cNvPr id="0" name=""/>
        <dsp:cNvSpPr/>
      </dsp:nvSpPr>
      <dsp:spPr>
        <a:xfrm>
          <a:off x="0" y="0"/>
          <a:ext cx="1036683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11B77-CF83-884B-9A15-3FF5B4D86D35}">
      <dsp:nvSpPr>
        <dsp:cNvPr id="0" name=""/>
        <dsp:cNvSpPr/>
      </dsp:nvSpPr>
      <dsp:spPr>
        <a:xfrm>
          <a:off x="0" y="0"/>
          <a:ext cx="10366834" cy="170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t>Diseases are not static things! Pathogens evolve and mutate! Hosts adapt and react! In the case of COVID-19, in some ways its is already over…What lies ahead is </a:t>
          </a:r>
        </a:p>
        <a:p>
          <a:pPr marL="0" lvl="0" indent="0" algn="ctr" defTabSz="1066800">
            <a:lnSpc>
              <a:spcPct val="90000"/>
            </a:lnSpc>
            <a:spcBef>
              <a:spcPct val="0"/>
            </a:spcBef>
            <a:spcAft>
              <a:spcPct val="35000"/>
            </a:spcAft>
            <a:buNone/>
          </a:pPr>
          <a:r>
            <a:rPr lang="en-US" sz="3200" b="1" kern="1200" dirty="0"/>
            <a:t>COVID-21</a:t>
          </a:r>
          <a:endParaRPr lang="en-US" sz="2000" b="1" kern="1200" dirty="0"/>
        </a:p>
      </dsp:txBody>
      <dsp:txXfrm>
        <a:off x="0" y="0"/>
        <a:ext cx="10366834" cy="1708149"/>
      </dsp:txXfrm>
    </dsp:sp>
    <dsp:sp modelId="{3D4DA9DB-412E-E84E-B9BC-7FB205225CFE}">
      <dsp:nvSpPr>
        <dsp:cNvPr id="0" name=""/>
        <dsp:cNvSpPr/>
      </dsp:nvSpPr>
      <dsp:spPr>
        <a:xfrm>
          <a:off x="0" y="1708149"/>
          <a:ext cx="1036683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07838-E802-2A47-8FC0-BDE77244534F}">
      <dsp:nvSpPr>
        <dsp:cNvPr id="0" name=""/>
        <dsp:cNvSpPr/>
      </dsp:nvSpPr>
      <dsp:spPr>
        <a:xfrm>
          <a:off x="0" y="1708149"/>
          <a:ext cx="10366834" cy="1708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kern="1200" dirty="0"/>
            <a:t>COVID-21 is the results of all changes of COVID-19, with new variants of the virus, political challenges, anti-mask and unvaccinated protesters, decisions to vaccinate or NOT. We are not just dealing with the deadly COVID-19 only.  We are no longer in a Pandemic, we are evolving to an endemic. </a:t>
          </a:r>
        </a:p>
      </dsp:txBody>
      <dsp:txXfrm>
        <a:off x="0" y="1708149"/>
        <a:ext cx="10366834" cy="17081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A0C153-DCE4-44F3-B26D-18FD259ED869}" type="datetimeFigureOut">
              <a:rPr lang="en-US" smtClean="0"/>
              <a:pPr/>
              <a:t>9/8/2021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15F025-CAED-4C4A-B1FA-EE81781514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A82C2F0-B06C-4C20-86F4-39B9DB21DADE}" type="slidenum">
              <a:rPr lang="en-US" altLang="en-US"/>
              <a:pPr/>
              <a:t>2</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846CE7D5-CF57-46EF-B807-FDD0502418D4}" type="datetimeFigureOut">
              <a:rPr lang="en-US" smtClean="0"/>
              <a:pPr/>
              <a:t>9/8/2021</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404855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65277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442973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608714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430026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6CE7D5-CF57-46EF-B807-FDD0502418D4}" type="datetimeFigureOut">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688597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46CE7D5-CF57-46EF-B807-FDD0502418D4}" type="datetimeFigureOut">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635516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4236023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84945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88942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16983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75004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190218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pPr/>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125611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9/8/2021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267239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55163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348689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846CE7D5-CF57-46EF-B807-FDD0502418D4}" type="datetimeFigureOut">
              <a:rPr lang="en-US" smtClean="0"/>
              <a:pPr/>
              <a:t>9/8/2021</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30EA680-D336-4FF7-8B7A-9848BB0A1C32}" type="slidenum">
              <a:rPr lang="en-US" smtClean="0"/>
              <a:pPr/>
              <a:t>‹#›</a:t>
            </a:fld>
            <a:endParaRPr lang="en-US"/>
          </a:p>
        </p:txBody>
      </p:sp>
    </p:spTree>
    <p:extLst>
      <p:ext uri="{BB962C8B-B14F-4D97-AF65-F5344CB8AC3E}">
        <p14:creationId xmlns="" xmlns:p14="http://schemas.microsoft.com/office/powerpoint/2010/main" val="118430560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F1ECA4FE-7D2F-4576-B767-3A5F5ABFE90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192000" cy="6858000"/>
            <a:chOff x="0" y="0"/>
            <a:chExt cx="12192000" cy="6858000"/>
          </a:xfrm>
        </p:grpSpPr>
        <p:sp useBgFill="1">
          <p:nvSpPr>
            <p:cNvPr id="9" name="Rectangle 8">
              <a:extLst>
                <a:ext uri="{FF2B5EF4-FFF2-40B4-BE49-F238E27FC236}">
                  <a16:creationId xmlns="" xmlns:a16="http://schemas.microsoft.com/office/drawing/2014/main" id="{5969441E-5462-4859-86CD-1737FDE3604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 xmlns:a16="http://schemas.microsoft.com/office/drawing/2014/main" id="{596BD4B5-6833-40CC-96FE-EDC67563426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p:cNvSpPr>
            <a:spLocks noGrp="1"/>
          </p:cNvSpPr>
          <p:nvPr>
            <p:ph type="ctrTitle"/>
          </p:nvPr>
        </p:nvSpPr>
        <p:spPr>
          <a:xfrm>
            <a:off x="1830316" y="3173241"/>
            <a:ext cx="8825658" cy="2870161"/>
          </a:xfrm>
        </p:spPr>
        <p:txBody>
          <a:bodyPr anchor="b">
            <a:normAutofit/>
          </a:bodyPr>
          <a:lstStyle/>
          <a:p>
            <a:pPr algn="ctr"/>
            <a:r>
              <a:rPr lang="en-US" sz="8000" b="1" dirty="0" err="1" smtClean="0">
                <a:solidFill>
                  <a:schemeClr val="tx1"/>
                </a:solidFill>
                <a:cs typeface="Calibri Light"/>
              </a:rPr>
              <a:t>Covid</a:t>
            </a:r>
            <a:r>
              <a:rPr lang="en-US" sz="8000" b="1" dirty="0" smtClean="0">
                <a:solidFill>
                  <a:schemeClr val="tx1"/>
                </a:solidFill>
                <a:cs typeface="Calibri Light"/>
              </a:rPr>
              <a:t> 2021</a:t>
            </a:r>
            <a:endParaRPr lang="en-US" sz="8000" b="1" dirty="0">
              <a:solidFill>
                <a:schemeClr val="tx1"/>
              </a:solidFill>
              <a:cs typeface="Calibri Light"/>
            </a:endParaRPr>
          </a:p>
        </p:txBody>
      </p:sp>
      <p:sp>
        <p:nvSpPr>
          <p:cNvPr id="3" name="Subtitle 2"/>
          <p:cNvSpPr>
            <a:spLocks noGrp="1"/>
          </p:cNvSpPr>
          <p:nvPr>
            <p:ph type="subTitle" idx="1"/>
          </p:nvPr>
        </p:nvSpPr>
        <p:spPr>
          <a:xfrm>
            <a:off x="1830316" y="4803227"/>
            <a:ext cx="12074870" cy="724361"/>
          </a:xfrm>
        </p:spPr>
        <p:txBody>
          <a:bodyPr>
            <a:normAutofit/>
          </a:bodyPr>
          <a:lstStyle/>
          <a:p>
            <a:pPr algn="ctr"/>
            <a:endParaRPr lang="en-US" sz="2000" dirty="0"/>
          </a:p>
          <a:p>
            <a:pPr algn="ctr"/>
            <a:endParaRPr lang="en-US" sz="2000" dirty="0"/>
          </a:p>
        </p:txBody>
      </p:sp>
      <p:cxnSp>
        <p:nvCxnSpPr>
          <p:cNvPr id="12" name="Straight Connector 11">
            <a:extLst>
              <a:ext uri="{FF2B5EF4-FFF2-40B4-BE49-F238E27FC236}">
                <a16:creationId xmlns="" xmlns:a16="http://schemas.microsoft.com/office/drawing/2014/main" id="{E81F53E2-F556-42FA-8D24-113839EE19F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758249" y="4166888"/>
            <a:ext cx="675502"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covid (2).jpg"/>
          <p:cNvPicPr>
            <a:picLocks noChangeAspect="1"/>
          </p:cNvPicPr>
          <p:nvPr/>
        </p:nvPicPr>
        <p:blipFill>
          <a:blip r:embed="rId3"/>
          <a:stretch>
            <a:fillRect/>
          </a:stretch>
        </p:blipFill>
        <p:spPr>
          <a:xfrm>
            <a:off x="4258206" y="923288"/>
            <a:ext cx="3696352" cy="3659078"/>
          </a:xfrm>
          <a:prstGeom prst="rect">
            <a:avLst/>
          </a:prstGeom>
        </p:spPr>
      </p:pic>
    </p:spTree>
    <p:extLst>
      <p:ext uri="{BB962C8B-B14F-4D97-AF65-F5344CB8AC3E}">
        <p14:creationId xmlns=""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228A866-258E-3640-81B8-BDFBF361FCA7}"/>
              </a:ext>
            </a:extLst>
          </p:cNvPr>
          <p:cNvSpPr>
            <a:spLocks noGrp="1"/>
          </p:cNvSpPr>
          <p:nvPr>
            <p:ph idx="1"/>
          </p:nvPr>
        </p:nvSpPr>
        <p:spPr>
          <a:xfrm>
            <a:off x="1154955" y="2603500"/>
            <a:ext cx="10027910" cy="3416300"/>
          </a:xfrm>
        </p:spPr>
        <p:txBody>
          <a:bodyPr>
            <a:normAutofit fontScale="92500" lnSpcReduction="20000"/>
          </a:bodyPr>
          <a:lstStyle/>
          <a:p>
            <a:pPr marL="0" indent="0">
              <a:buNone/>
            </a:pPr>
            <a:r>
              <a:rPr lang="en-US" sz="3200" b="1" dirty="0"/>
              <a:t>#1.Which country has the most covid vaccinated  	 	 patients?</a:t>
            </a:r>
          </a:p>
          <a:p>
            <a:endParaRPr lang="en-US" sz="2400" dirty="0"/>
          </a:p>
          <a:p>
            <a:pPr marL="514350" indent="-514350">
              <a:buAutoNum type="alphaUcPeriod"/>
            </a:pPr>
            <a:r>
              <a:rPr lang="en-US" sz="2400" dirty="0"/>
              <a:t>United States</a:t>
            </a:r>
          </a:p>
          <a:p>
            <a:pPr marL="514350" indent="-514350">
              <a:buAutoNum type="alphaUcPeriod"/>
            </a:pPr>
            <a:r>
              <a:rPr lang="en-US" sz="2400" dirty="0"/>
              <a:t>Singapore</a:t>
            </a:r>
          </a:p>
          <a:p>
            <a:pPr marL="514350" indent="-514350">
              <a:buAutoNum type="alphaUcPeriod"/>
            </a:pPr>
            <a:r>
              <a:rPr lang="en-US" sz="2400" dirty="0"/>
              <a:t>India</a:t>
            </a:r>
          </a:p>
          <a:p>
            <a:pPr marL="514350" indent="-514350">
              <a:buAutoNum type="alphaUcPeriod"/>
            </a:pPr>
            <a:r>
              <a:rPr lang="en-US" sz="2400" dirty="0"/>
              <a:t>United Kingdom</a:t>
            </a:r>
          </a:p>
          <a:p>
            <a:pPr marL="514350" indent="-514350">
              <a:buAutoNum type="alphaUcPeriod"/>
            </a:pPr>
            <a:r>
              <a:rPr lang="en-US" sz="2400" dirty="0"/>
              <a:t>Israel</a:t>
            </a:r>
          </a:p>
        </p:txBody>
      </p:sp>
      <p:sp>
        <p:nvSpPr>
          <p:cNvPr id="4" name="Title 1">
            <a:extLst>
              <a:ext uri="{FF2B5EF4-FFF2-40B4-BE49-F238E27FC236}">
                <a16:creationId xmlns="" xmlns:a16="http://schemas.microsoft.com/office/drawing/2014/main" id="{5DCB8C27-B491-B44A-BC55-9D8F1BE79D82}"/>
              </a:ext>
            </a:extLst>
          </p:cNvPr>
          <p:cNvSpPr>
            <a:spLocks noGrp="1"/>
          </p:cNvSpPr>
          <p:nvPr>
            <p:ph type="title"/>
          </p:nvPr>
        </p:nvSpPr>
        <p:spPr>
          <a:xfrm>
            <a:off x="1578287" y="838200"/>
            <a:ext cx="8761413" cy="706964"/>
          </a:xfrm>
        </p:spPr>
        <p:txBody>
          <a:body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sz="4400" b="1" dirty="0">
              <a:solidFill>
                <a:srgbClr val="FFFF00"/>
              </a:solidFill>
            </a:endParaRPr>
          </a:p>
        </p:txBody>
      </p:sp>
      <p:sp>
        <p:nvSpPr>
          <p:cNvPr id="5" name="TextBox 4">
            <a:extLst>
              <a:ext uri="{FF2B5EF4-FFF2-40B4-BE49-F238E27FC236}">
                <a16:creationId xmlns="" xmlns:a16="http://schemas.microsoft.com/office/drawing/2014/main" id="{6E081FD9-687D-E743-A8E6-1A33B3F31135}"/>
              </a:ext>
            </a:extLst>
          </p:cNvPr>
          <p:cNvSpPr txBox="1"/>
          <p:nvPr/>
        </p:nvSpPr>
        <p:spPr>
          <a:xfrm>
            <a:off x="6110485" y="4388584"/>
            <a:ext cx="3805881" cy="1631216"/>
          </a:xfrm>
          <a:prstGeom prst="rect">
            <a:avLst/>
          </a:prstGeom>
          <a:noFill/>
        </p:spPr>
        <p:txBody>
          <a:bodyPr wrap="square" rtlCol="0">
            <a:spAutoFit/>
          </a:bodyPr>
          <a:lstStyle/>
          <a:p>
            <a:pPr algn="ctr"/>
            <a:r>
              <a:rPr lang="en-US" sz="2000" b="1" dirty="0"/>
              <a:t>Singapore (as of 09/2021) has become the most fully vaccinated country in the world</a:t>
            </a:r>
          </a:p>
          <a:p>
            <a:pPr algn="ctr"/>
            <a:endParaRPr lang="en-US" sz="2000" b="1" dirty="0"/>
          </a:p>
        </p:txBody>
      </p:sp>
      <p:sp>
        <p:nvSpPr>
          <p:cNvPr id="6" name="TextBox 5">
            <a:extLst>
              <a:ext uri="{FF2B5EF4-FFF2-40B4-BE49-F238E27FC236}">
                <a16:creationId xmlns="" xmlns:a16="http://schemas.microsoft.com/office/drawing/2014/main" id="{6DC2CC84-B041-3B44-82C9-B94A045DDDC1}"/>
              </a:ext>
            </a:extLst>
          </p:cNvPr>
          <p:cNvSpPr txBox="1"/>
          <p:nvPr/>
        </p:nvSpPr>
        <p:spPr>
          <a:xfrm>
            <a:off x="10454090" y="0"/>
            <a:ext cx="630301" cy="1015663"/>
          </a:xfrm>
          <a:prstGeom prst="rect">
            <a:avLst/>
          </a:prstGeom>
          <a:noFill/>
        </p:spPr>
        <p:txBody>
          <a:bodyPr wrap="none" rtlCol="0">
            <a:spAutoFit/>
          </a:bodyPr>
          <a:lstStyle/>
          <a:p>
            <a:r>
              <a:rPr lang="en-US" sz="6000" b="1" dirty="0"/>
              <a:t>B</a:t>
            </a:r>
          </a:p>
        </p:txBody>
      </p:sp>
    </p:spTree>
    <p:extLst>
      <p:ext uri="{BB962C8B-B14F-4D97-AF65-F5344CB8AC3E}">
        <p14:creationId xmlns="" xmlns:p14="http://schemas.microsoft.com/office/powerpoint/2010/main" val="36207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BE5BFD7-B1ED-3143-B7A3-41B5C6FF2118}"/>
              </a:ext>
            </a:extLst>
          </p:cNvPr>
          <p:cNvSpPr>
            <a:spLocks noGrp="1"/>
          </p:cNvSpPr>
          <p:nvPr>
            <p:ph idx="1"/>
          </p:nvPr>
        </p:nvSpPr>
        <p:spPr>
          <a:xfrm>
            <a:off x="1154955" y="2603500"/>
            <a:ext cx="9851712" cy="3416300"/>
          </a:xfrm>
        </p:spPr>
        <p:txBody>
          <a:bodyPr>
            <a:normAutofit fontScale="92500" lnSpcReduction="20000"/>
          </a:bodyPr>
          <a:lstStyle/>
          <a:p>
            <a:pPr marL="0" indent="0">
              <a:buNone/>
            </a:pPr>
            <a:r>
              <a:rPr lang="en-US" sz="3000" b="1" dirty="0"/>
              <a:t>#2. What are the odds of getting severe COVID-19 	  		symptoms? </a:t>
            </a:r>
            <a:r>
              <a:rPr lang="en-US" sz="3000" dirty="0"/>
              <a:t/>
            </a:r>
            <a:br>
              <a:rPr lang="en-US" sz="3000" dirty="0"/>
            </a:br>
            <a:endParaRPr lang="en-US" sz="3900" dirty="0"/>
          </a:p>
          <a:p>
            <a:pPr marL="514350" indent="-514350">
              <a:buAutoNum type="alphaUcPeriod"/>
            </a:pPr>
            <a:r>
              <a:rPr lang="en-US" sz="2600" dirty="0"/>
              <a:t>1 in 2</a:t>
            </a:r>
          </a:p>
          <a:p>
            <a:pPr marL="514350" indent="-514350">
              <a:buAutoNum type="alphaUcPeriod"/>
            </a:pPr>
            <a:r>
              <a:rPr lang="en-US" sz="2600" dirty="0"/>
              <a:t>1 in 3</a:t>
            </a:r>
          </a:p>
          <a:p>
            <a:pPr marL="514350" indent="-514350">
              <a:buAutoNum type="alphaUcPeriod"/>
            </a:pPr>
            <a:r>
              <a:rPr lang="en-US" sz="2600" dirty="0"/>
              <a:t>1 in 4</a:t>
            </a:r>
          </a:p>
          <a:p>
            <a:pPr marL="514350" indent="-514350">
              <a:buAutoNum type="alphaUcPeriod"/>
            </a:pPr>
            <a:r>
              <a:rPr lang="en-US" sz="2600" dirty="0"/>
              <a:t>1 in 5</a:t>
            </a:r>
          </a:p>
          <a:p>
            <a:pPr marL="514350" indent="-514350">
              <a:buAutoNum type="alphaUcPeriod"/>
            </a:pPr>
            <a:r>
              <a:rPr lang="en-US" sz="2600" dirty="0"/>
              <a:t>1 in 6</a:t>
            </a:r>
            <a:endParaRPr lang="en-US" dirty="0"/>
          </a:p>
        </p:txBody>
      </p:sp>
      <p:sp>
        <p:nvSpPr>
          <p:cNvPr id="4" name="Title 1">
            <a:extLst>
              <a:ext uri="{FF2B5EF4-FFF2-40B4-BE49-F238E27FC236}">
                <a16:creationId xmlns="" xmlns:a16="http://schemas.microsoft.com/office/drawing/2014/main" id="{32BDF6C0-B478-5648-8D03-83159011776E}"/>
              </a:ext>
            </a:extLst>
          </p:cNvPr>
          <p:cNvSpPr>
            <a:spLocks noGrp="1"/>
          </p:cNvSpPr>
          <p:nvPr>
            <p:ph type="title"/>
          </p:nvPr>
        </p:nvSpPr>
        <p:spPr>
          <a:xfrm>
            <a:off x="1154955" y="838200"/>
            <a:ext cx="8761413" cy="706964"/>
          </a:xfrm>
        </p:spPr>
        <p:txBody>
          <a:body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sz="4400" b="1" dirty="0">
              <a:solidFill>
                <a:srgbClr val="FFFF00"/>
              </a:solidFill>
            </a:endParaRPr>
          </a:p>
        </p:txBody>
      </p:sp>
      <p:sp>
        <p:nvSpPr>
          <p:cNvPr id="5" name="TextBox 4">
            <a:extLst>
              <a:ext uri="{FF2B5EF4-FFF2-40B4-BE49-F238E27FC236}">
                <a16:creationId xmlns="" xmlns:a16="http://schemas.microsoft.com/office/drawing/2014/main" id="{46976A13-6162-4B47-8CD7-E94E606BCF6E}"/>
              </a:ext>
            </a:extLst>
          </p:cNvPr>
          <p:cNvSpPr txBox="1"/>
          <p:nvPr/>
        </p:nvSpPr>
        <p:spPr>
          <a:xfrm>
            <a:off x="10413999" y="74419"/>
            <a:ext cx="723275" cy="1015663"/>
          </a:xfrm>
          <a:prstGeom prst="rect">
            <a:avLst/>
          </a:prstGeom>
          <a:noFill/>
        </p:spPr>
        <p:txBody>
          <a:bodyPr wrap="none" rtlCol="0">
            <a:spAutoFit/>
          </a:bodyPr>
          <a:lstStyle/>
          <a:p>
            <a:r>
              <a:rPr lang="en-US" sz="6000" b="1" dirty="0"/>
              <a:t>D</a:t>
            </a:r>
          </a:p>
        </p:txBody>
      </p:sp>
      <p:sp>
        <p:nvSpPr>
          <p:cNvPr id="6" name="TextBox 5">
            <a:extLst>
              <a:ext uri="{FF2B5EF4-FFF2-40B4-BE49-F238E27FC236}">
                <a16:creationId xmlns="" xmlns:a16="http://schemas.microsoft.com/office/drawing/2014/main" id="{385EBE24-356E-6746-94F5-EB5B9E5576D1}"/>
              </a:ext>
            </a:extLst>
          </p:cNvPr>
          <p:cNvSpPr txBox="1"/>
          <p:nvPr/>
        </p:nvSpPr>
        <p:spPr>
          <a:xfrm>
            <a:off x="5217833" y="4311650"/>
            <a:ext cx="5162299" cy="1938992"/>
          </a:xfrm>
          <a:prstGeom prst="rect">
            <a:avLst/>
          </a:prstGeom>
          <a:noFill/>
        </p:spPr>
        <p:txBody>
          <a:bodyPr wrap="square" rtlCol="0">
            <a:spAutoFit/>
          </a:bodyPr>
          <a:lstStyle/>
          <a:p>
            <a:r>
              <a:rPr lang="en-US" sz="2400" dirty="0"/>
              <a:t>Most people will have mild symptoms and get better on their own.  But 1 in 6 will have severe problems i.e. trouble breathing.</a:t>
            </a:r>
          </a:p>
          <a:p>
            <a:pPr algn="ctr"/>
            <a:endParaRPr lang="en-US" sz="2400" dirty="0"/>
          </a:p>
        </p:txBody>
      </p:sp>
    </p:spTree>
    <p:extLst>
      <p:ext uri="{BB962C8B-B14F-4D97-AF65-F5344CB8AC3E}">
        <p14:creationId xmlns="" xmlns:p14="http://schemas.microsoft.com/office/powerpoint/2010/main" val="76436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628511-14E9-C54D-9C2A-A04309DBB518}"/>
              </a:ext>
            </a:extLst>
          </p:cNvPr>
          <p:cNvSpPr>
            <a:spLocks noGrp="1"/>
          </p:cNvSpPr>
          <p:nvPr>
            <p:ph type="title"/>
          </p:nvPr>
        </p:nvSpPr>
        <p:spPr>
          <a:xfrm>
            <a:off x="1324287" y="838200"/>
            <a:ext cx="8761413" cy="706964"/>
          </a:xfrm>
        </p:spPr>
        <p:txBody>
          <a:body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
        <p:nvSpPr>
          <p:cNvPr id="3" name="Content Placeholder 2">
            <a:extLst>
              <a:ext uri="{FF2B5EF4-FFF2-40B4-BE49-F238E27FC236}">
                <a16:creationId xmlns="" xmlns:a16="http://schemas.microsoft.com/office/drawing/2014/main" id="{C1F192A5-537A-D644-9773-BD6F2D5A51F9}"/>
              </a:ext>
            </a:extLst>
          </p:cNvPr>
          <p:cNvSpPr>
            <a:spLocks noGrp="1"/>
          </p:cNvSpPr>
          <p:nvPr>
            <p:ph idx="1"/>
          </p:nvPr>
        </p:nvSpPr>
        <p:spPr>
          <a:xfrm>
            <a:off x="1154955" y="2603500"/>
            <a:ext cx="9563846" cy="1257300"/>
          </a:xfrm>
        </p:spPr>
        <p:txBody>
          <a:bodyPr>
            <a:normAutofit/>
          </a:bodyPr>
          <a:lstStyle/>
          <a:p>
            <a:pPr marL="0" indent="0">
              <a:buNone/>
            </a:pPr>
            <a:r>
              <a:rPr lang="en-US" sz="3000" b="1" dirty="0"/>
              <a:t>#3.   What are the odds of getting COVID with 			    COVID-19 vaccine?</a:t>
            </a:r>
          </a:p>
          <a:p>
            <a:pPr marL="0" indent="0">
              <a:buNone/>
            </a:pPr>
            <a:endParaRPr lang="en-US" sz="2800" dirty="0"/>
          </a:p>
        </p:txBody>
      </p:sp>
      <p:sp>
        <p:nvSpPr>
          <p:cNvPr id="4" name="TextBox 3">
            <a:extLst>
              <a:ext uri="{FF2B5EF4-FFF2-40B4-BE49-F238E27FC236}">
                <a16:creationId xmlns="" xmlns:a16="http://schemas.microsoft.com/office/drawing/2014/main" id="{DDC09D92-982B-0046-9FFD-5A94672EA9E5}"/>
              </a:ext>
            </a:extLst>
          </p:cNvPr>
          <p:cNvSpPr txBox="1"/>
          <p:nvPr/>
        </p:nvSpPr>
        <p:spPr>
          <a:xfrm>
            <a:off x="10426347" y="16933"/>
            <a:ext cx="882732" cy="1015663"/>
          </a:xfrm>
          <a:prstGeom prst="rect">
            <a:avLst/>
          </a:prstGeom>
          <a:noFill/>
        </p:spPr>
        <p:txBody>
          <a:bodyPr wrap="square" rtlCol="0">
            <a:spAutoFit/>
          </a:bodyPr>
          <a:lstStyle/>
          <a:p>
            <a:r>
              <a:rPr lang="en-US" sz="6000" b="1" dirty="0"/>
              <a:t>D</a:t>
            </a:r>
          </a:p>
        </p:txBody>
      </p:sp>
      <p:sp>
        <p:nvSpPr>
          <p:cNvPr id="5" name="TextBox 4">
            <a:extLst>
              <a:ext uri="{FF2B5EF4-FFF2-40B4-BE49-F238E27FC236}">
                <a16:creationId xmlns="" xmlns:a16="http://schemas.microsoft.com/office/drawing/2014/main" id="{980E0688-3D78-ED43-B80F-0C578DB51E68}"/>
              </a:ext>
            </a:extLst>
          </p:cNvPr>
          <p:cNvSpPr txBox="1"/>
          <p:nvPr/>
        </p:nvSpPr>
        <p:spPr>
          <a:xfrm>
            <a:off x="2145909" y="3860800"/>
            <a:ext cx="1425390" cy="523220"/>
          </a:xfrm>
          <a:prstGeom prst="rect">
            <a:avLst/>
          </a:prstGeom>
          <a:noFill/>
        </p:spPr>
        <p:txBody>
          <a:bodyPr wrap="none" rtlCol="0">
            <a:spAutoFit/>
          </a:bodyPr>
          <a:lstStyle/>
          <a:p>
            <a:r>
              <a:rPr lang="en-US" sz="2800" dirty="0"/>
              <a:t>A.  10%</a:t>
            </a:r>
          </a:p>
        </p:txBody>
      </p:sp>
      <p:sp>
        <p:nvSpPr>
          <p:cNvPr id="6" name="TextBox 5">
            <a:extLst>
              <a:ext uri="{FF2B5EF4-FFF2-40B4-BE49-F238E27FC236}">
                <a16:creationId xmlns="" xmlns:a16="http://schemas.microsoft.com/office/drawing/2014/main" id="{8C2CA10D-E436-9743-A831-12EC9908337F}"/>
              </a:ext>
            </a:extLst>
          </p:cNvPr>
          <p:cNvSpPr txBox="1"/>
          <p:nvPr/>
        </p:nvSpPr>
        <p:spPr>
          <a:xfrm>
            <a:off x="2145909" y="4373349"/>
            <a:ext cx="1167307" cy="523220"/>
          </a:xfrm>
          <a:prstGeom prst="rect">
            <a:avLst/>
          </a:prstGeom>
          <a:noFill/>
        </p:spPr>
        <p:txBody>
          <a:bodyPr wrap="none" rtlCol="0">
            <a:spAutoFit/>
          </a:bodyPr>
          <a:lstStyle/>
          <a:p>
            <a:r>
              <a:rPr lang="en-US" sz="2800" dirty="0"/>
              <a:t>B.  5%</a:t>
            </a:r>
          </a:p>
        </p:txBody>
      </p:sp>
      <p:sp>
        <p:nvSpPr>
          <p:cNvPr id="7" name="TextBox 6">
            <a:extLst>
              <a:ext uri="{FF2B5EF4-FFF2-40B4-BE49-F238E27FC236}">
                <a16:creationId xmlns="" xmlns:a16="http://schemas.microsoft.com/office/drawing/2014/main" id="{707E8650-4204-5F4D-8CE2-B113ED88C12E}"/>
              </a:ext>
            </a:extLst>
          </p:cNvPr>
          <p:cNvSpPr txBox="1"/>
          <p:nvPr/>
        </p:nvSpPr>
        <p:spPr>
          <a:xfrm>
            <a:off x="2120261" y="4947415"/>
            <a:ext cx="1451038" cy="523220"/>
          </a:xfrm>
          <a:prstGeom prst="rect">
            <a:avLst/>
          </a:prstGeom>
          <a:noFill/>
        </p:spPr>
        <p:txBody>
          <a:bodyPr wrap="none" rtlCol="0">
            <a:spAutoFit/>
          </a:bodyPr>
          <a:lstStyle/>
          <a:p>
            <a:r>
              <a:rPr lang="en-US" sz="2800" dirty="0"/>
              <a:t>C.  50%</a:t>
            </a:r>
          </a:p>
        </p:txBody>
      </p:sp>
      <p:sp>
        <p:nvSpPr>
          <p:cNvPr id="8" name="TextBox 7">
            <a:extLst>
              <a:ext uri="{FF2B5EF4-FFF2-40B4-BE49-F238E27FC236}">
                <a16:creationId xmlns="" xmlns:a16="http://schemas.microsoft.com/office/drawing/2014/main" id="{2CF2B1F1-20C5-E84B-97C3-6CCA9E3455F3}"/>
              </a:ext>
            </a:extLst>
          </p:cNvPr>
          <p:cNvSpPr txBox="1"/>
          <p:nvPr/>
        </p:nvSpPr>
        <p:spPr>
          <a:xfrm>
            <a:off x="2145909" y="5475746"/>
            <a:ext cx="1545616" cy="523220"/>
          </a:xfrm>
          <a:prstGeom prst="rect">
            <a:avLst/>
          </a:prstGeom>
          <a:noFill/>
        </p:spPr>
        <p:txBody>
          <a:bodyPr wrap="none" rtlCol="0">
            <a:spAutoFit/>
          </a:bodyPr>
          <a:lstStyle/>
          <a:p>
            <a:r>
              <a:rPr lang="en-US" sz="2800" dirty="0"/>
              <a:t>D.   &lt;1%</a:t>
            </a:r>
          </a:p>
        </p:txBody>
      </p:sp>
    </p:spTree>
    <p:extLst>
      <p:ext uri="{BB962C8B-B14F-4D97-AF65-F5344CB8AC3E}">
        <p14:creationId xmlns="" xmlns:p14="http://schemas.microsoft.com/office/powerpoint/2010/main" val="149392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A4A16C-267A-7440-9E43-7DC2301724A6}"/>
              </a:ext>
            </a:extLst>
          </p:cNvPr>
          <p:cNvSpPr>
            <a:spLocks noGrp="1"/>
          </p:cNvSpPr>
          <p:nvPr>
            <p:ph type="title"/>
          </p:nvPr>
        </p:nvSpPr>
        <p:spPr>
          <a:xfrm>
            <a:off x="1608950" y="861812"/>
            <a:ext cx="8761413" cy="706964"/>
          </a:xfrm>
        </p:spPr>
        <p:txBody>
          <a:body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
        <p:nvSpPr>
          <p:cNvPr id="3" name="Content Placeholder 2">
            <a:extLst>
              <a:ext uri="{FF2B5EF4-FFF2-40B4-BE49-F238E27FC236}">
                <a16:creationId xmlns="" xmlns:a16="http://schemas.microsoft.com/office/drawing/2014/main" id="{772B7270-B0C3-944A-A146-BE5434FB73E5}"/>
              </a:ext>
            </a:extLst>
          </p:cNvPr>
          <p:cNvSpPr>
            <a:spLocks noGrp="1"/>
          </p:cNvSpPr>
          <p:nvPr>
            <p:ph idx="1"/>
          </p:nvPr>
        </p:nvSpPr>
        <p:spPr>
          <a:xfrm>
            <a:off x="1093623" y="2517136"/>
            <a:ext cx="10227047" cy="1238209"/>
          </a:xfrm>
        </p:spPr>
        <p:txBody>
          <a:bodyPr>
            <a:normAutofit fontScale="92500" lnSpcReduction="20000"/>
          </a:bodyPr>
          <a:lstStyle/>
          <a:p>
            <a:pPr marL="0" indent="0">
              <a:buNone/>
            </a:pPr>
            <a:r>
              <a:rPr lang="en-US" sz="3200" b="1" dirty="0"/>
              <a:t>#4. If a patient tested positive for COVID-19 but is 	 		asymptomatic, how many days does the patient 	need to stay isolated? </a:t>
            </a:r>
          </a:p>
          <a:p>
            <a:pPr marL="0" indent="0">
              <a:buNone/>
            </a:pPr>
            <a:endParaRPr lang="en-US" sz="2800" b="1" dirty="0"/>
          </a:p>
          <a:p>
            <a:pPr marL="0" indent="0">
              <a:buNone/>
            </a:pPr>
            <a:endParaRPr lang="en-US" sz="2800" b="1" dirty="0"/>
          </a:p>
        </p:txBody>
      </p:sp>
      <p:sp>
        <p:nvSpPr>
          <p:cNvPr id="4" name="TextBox 3">
            <a:extLst>
              <a:ext uri="{FF2B5EF4-FFF2-40B4-BE49-F238E27FC236}">
                <a16:creationId xmlns="" xmlns:a16="http://schemas.microsoft.com/office/drawing/2014/main" id="{8672D84A-B9D7-0143-9D70-5445AE579F0B}"/>
              </a:ext>
            </a:extLst>
          </p:cNvPr>
          <p:cNvSpPr txBox="1"/>
          <p:nvPr/>
        </p:nvSpPr>
        <p:spPr>
          <a:xfrm>
            <a:off x="1709527" y="3932970"/>
            <a:ext cx="1968809" cy="523220"/>
          </a:xfrm>
          <a:prstGeom prst="rect">
            <a:avLst/>
          </a:prstGeom>
          <a:noFill/>
        </p:spPr>
        <p:txBody>
          <a:bodyPr wrap="none" rtlCol="0">
            <a:spAutoFit/>
          </a:bodyPr>
          <a:lstStyle/>
          <a:p>
            <a:pPr marL="342900" indent="-342900">
              <a:buAutoNum type="alphaUcPeriod"/>
            </a:pPr>
            <a:r>
              <a:rPr lang="en-US" sz="2800" dirty="0"/>
              <a:t> 14 days</a:t>
            </a:r>
          </a:p>
        </p:txBody>
      </p:sp>
      <p:sp>
        <p:nvSpPr>
          <p:cNvPr id="5" name="TextBox 4">
            <a:extLst>
              <a:ext uri="{FF2B5EF4-FFF2-40B4-BE49-F238E27FC236}">
                <a16:creationId xmlns="" xmlns:a16="http://schemas.microsoft.com/office/drawing/2014/main" id="{512E6F60-9E72-A743-9DA5-59A151A034ED}"/>
              </a:ext>
            </a:extLst>
          </p:cNvPr>
          <p:cNvSpPr txBox="1"/>
          <p:nvPr/>
        </p:nvSpPr>
        <p:spPr>
          <a:xfrm>
            <a:off x="1709527" y="4526228"/>
            <a:ext cx="1810111" cy="523220"/>
          </a:xfrm>
          <a:prstGeom prst="rect">
            <a:avLst/>
          </a:prstGeom>
          <a:noFill/>
        </p:spPr>
        <p:txBody>
          <a:bodyPr wrap="none" rtlCol="0">
            <a:spAutoFit/>
          </a:bodyPr>
          <a:lstStyle/>
          <a:p>
            <a:r>
              <a:rPr lang="en-US" sz="2800" dirty="0"/>
              <a:t>B.  7 days</a:t>
            </a:r>
          </a:p>
        </p:txBody>
      </p:sp>
      <p:sp>
        <p:nvSpPr>
          <p:cNvPr id="6" name="TextBox 5">
            <a:extLst>
              <a:ext uri="{FF2B5EF4-FFF2-40B4-BE49-F238E27FC236}">
                <a16:creationId xmlns="" xmlns:a16="http://schemas.microsoft.com/office/drawing/2014/main" id="{D7A95CD9-F9CB-BB4B-8D8B-B2E06F6C398B}"/>
              </a:ext>
            </a:extLst>
          </p:cNvPr>
          <p:cNvSpPr txBox="1"/>
          <p:nvPr/>
        </p:nvSpPr>
        <p:spPr>
          <a:xfrm>
            <a:off x="1677467" y="5119486"/>
            <a:ext cx="2093843" cy="523220"/>
          </a:xfrm>
          <a:prstGeom prst="rect">
            <a:avLst/>
          </a:prstGeom>
          <a:noFill/>
        </p:spPr>
        <p:txBody>
          <a:bodyPr wrap="none" rtlCol="0">
            <a:spAutoFit/>
          </a:bodyPr>
          <a:lstStyle/>
          <a:p>
            <a:r>
              <a:rPr lang="en-US" sz="2800" dirty="0"/>
              <a:t>C.  10 days</a:t>
            </a:r>
          </a:p>
        </p:txBody>
      </p:sp>
      <p:sp>
        <p:nvSpPr>
          <p:cNvPr id="7" name="TextBox 6">
            <a:extLst>
              <a:ext uri="{FF2B5EF4-FFF2-40B4-BE49-F238E27FC236}">
                <a16:creationId xmlns="" xmlns:a16="http://schemas.microsoft.com/office/drawing/2014/main" id="{7C4293E3-35FB-7146-B53C-80F0EF81333A}"/>
              </a:ext>
            </a:extLst>
          </p:cNvPr>
          <p:cNvSpPr txBox="1"/>
          <p:nvPr/>
        </p:nvSpPr>
        <p:spPr>
          <a:xfrm>
            <a:off x="1676683" y="5700759"/>
            <a:ext cx="9643987" cy="523220"/>
          </a:xfrm>
          <a:prstGeom prst="rect">
            <a:avLst/>
          </a:prstGeom>
          <a:noFill/>
        </p:spPr>
        <p:txBody>
          <a:bodyPr wrap="none" rtlCol="0">
            <a:spAutoFit/>
          </a:bodyPr>
          <a:lstStyle/>
          <a:p>
            <a:r>
              <a:rPr lang="en-US" sz="2800" dirty="0"/>
              <a:t>D.  No need for isolation since patient is asymptomatic</a:t>
            </a:r>
          </a:p>
        </p:txBody>
      </p:sp>
      <p:sp>
        <p:nvSpPr>
          <p:cNvPr id="8" name="TextBox 7">
            <a:extLst>
              <a:ext uri="{FF2B5EF4-FFF2-40B4-BE49-F238E27FC236}">
                <a16:creationId xmlns="" xmlns:a16="http://schemas.microsoft.com/office/drawing/2014/main" id="{BAE9EDA9-0FA1-1646-90DA-97DB47A29567}"/>
              </a:ext>
            </a:extLst>
          </p:cNvPr>
          <p:cNvSpPr txBox="1"/>
          <p:nvPr/>
        </p:nvSpPr>
        <p:spPr>
          <a:xfrm>
            <a:off x="10370363" y="90929"/>
            <a:ext cx="784189" cy="1015663"/>
          </a:xfrm>
          <a:prstGeom prst="rect">
            <a:avLst/>
          </a:prstGeom>
          <a:noFill/>
        </p:spPr>
        <p:txBody>
          <a:bodyPr wrap="none" rtlCol="0">
            <a:spAutoFit/>
          </a:bodyPr>
          <a:lstStyle/>
          <a:p>
            <a:r>
              <a:rPr lang="en-US" sz="6000" b="1" dirty="0"/>
              <a:t>C</a:t>
            </a:r>
          </a:p>
        </p:txBody>
      </p:sp>
    </p:spTree>
    <p:extLst>
      <p:ext uri="{BB962C8B-B14F-4D97-AF65-F5344CB8AC3E}">
        <p14:creationId xmlns="" xmlns:p14="http://schemas.microsoft.com/office/powerpoint/2010/main" val="25856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DDB8CD-7896-AA43-8B33-8BF8AD944015}"/>
              </a:ext>
            </a:extLst>
          </p:cNvPr>
          <p:cNvSpPr>
            <a:spLocks noGrp="1"/>
          </p:cNvSpPr>
          <p:nvPr>
            <p:ph type="title"/>
          </p:nvPr>
        </p:nvSpPr>
        <p:spPr>
          <a:xfrm>
            <a:off x="1527487" y="821266"/>
            <a:ext cx="8761413" cy="706964"/>
          </a:xfrm>
        </p:spPr>
        <p:txBody>
          <a:body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
        <p:nvSpPr>
          <p:cNvPr id="3" name="Content Placeholder 2">
            <a:extLst>
              <a:ext uri="{FF2B5EF4-FFF2-40B4-BE49-F238E27FC236}">
                <a16:creationId xmlns="" xmlns:a16="http://schemas.microsoft.com/office/drawing/2014/main" id="{31ED8BDC-BF9A-944B-9A34-04B2D2E6BB89}"/>
              </a:ext>
            </a:extLst>
          </p:cNvPr>
          <p:cNvSpPr>
            <a:spLocks noGrp="1"/>
          </p:cNvSpPr>
          <p:nvPr>
            <p:ph idx="1"/>
          </p:nvPr>
        </p:nvSpPr>
        <p:spPr>
          <a:xfrm>
            <a:off x="1253808" y="2974203"/>
            <a:ext cx="9617391" cy="1004673"/>
          </a:xfrm>
        </p:spPr>
        <p:txBody>
          <a:bodyPr>
            <a:noAutofit/>
          </a:bodyPr>
          <a:lstStyle/>
          <a:p>
            <a:pPr marL="0" indent="0">
              <a:buNone/>
            </a:pPr>
            <a:r>
              <a:rPr lang="en-US" sz="3000" b="1" dirty="0"/>
              <a:t>#5. Is there a difference between a booster and 	COVID-19 vaccine shot? </a:t>
            </a:r>
          </a:p>
          <a:p>
            <a:pPr marL="0" indent="0">
              <a:buNone/>
            </a:pPr>
            <a:endParaRPr lang="en-US" sz="3000" b="1" dirty="0"/>
          </a:p>
        </p:txBody>
      </p:sp>
      <p:sp>
        <p:nvSpPr>
          <p:cNvPr id="4" name="TextBox 3">
            <a:extLst>
              <a:ext uri="{FF2B5EF4-FFF2-40B4-BE49-F238E27FC236}">
                <a16:creationId xmlns="" xmlns:a16="http://schemas.microsoft.com/office/drawing/2014/main" id="{8F4DBEDE-8AAB-C143-A2CC-3A7AB23011B9}"/>
              </a:ext>
            </a:extLst>
          </p:cNvPr>
          <p:cNvSpPr txBox="1"/>
          <p:nvPr/>
        </p:nvSpPr>
        <p:spPr>
          <a:xfrm>
            <a:off x="1812609" y="4537676"/>
            <a:ext cx="5710218" cy="523220"/>
          </a:xfrm>
          <a:prstGeom prst="rect">
            <a:avLst/>
          </a:prstGeom>
          <a:noFill/>
        </p:spPr>
        <p:txBody>
          <a:bodyPr wrap="none" rtlCol="0">
            <a:spAutoFit/>
          </a:bodyPr>
          <a:lstStyle/>
          <a:p>
            <a:r>
              <a:rPr lang="en-US" sz="2800" dirty="0"/>
              <a:t>Ans.  The dosages are the same</a:t>
            </a:r>
          </a:p>
        </p:txBody>
      </p:sp>
    </p:spTree>
    <p:extLst>
      <p:ext uri="{BB962C8B-B14F-4D97-AF65-F5344CB8AC3E}">
        <p14:creationId xmlns="" xmlns:p14="http://schemas.microsoft.com/office/powerpoint/2010/main" val="13834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CF02C1-89D9-9748-AC78-91F462025AB6}"/>
              </a:ext>
            </a:extLst>
          </p:cNvPr>
          <p:cNvSpPr>
            <a:spLocks noGrp="1"/>
          </p:cNvSpPr>
          <p:nvPr>
            <p:ph type="title"/>
          </p:nvPr>
        </p:nvSpPr>
        <p:spPr>
          <a:xfrm>
            <a:off x="1416541" y="856042"/>
            <a:ext cx="8761413" cy="706964"/>
          </a:xfrm>
        </p:spPr>
        <p:txBody>
          <a:body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
        <p:nvSpPr>
          <p:cNvPr id="3" name="Content Placeholder 2">
            <a:extLst>
              <a:ext uri="{FF2B5EF4-FFF2-40B4-BE49-F238E27FC236}">
                <a16:creationId xmlns="" xmlns:a16="http://schemas.microsoft.com/office/drawing/2014/main" id="{9FF69D35-60DB-EE48-BA7A-E1894693CD5A}"/>
              </a:ext>
            </a:extLst>
          </p:cNvPr>
          <p:cNvSpPr>
            <a:spLocks noGrp="1"/>
          </p:cNvSpPr>
          <p:nvPr>
            <p:ph idx="1"/>
          </p:nvPr>
        </p:nvSpPr>
        <p:spPr>
          <a:xfrm>
            <a:off x="1045029" y="2714736"/>
            <a:ext cx="10515600" cy="858198"/>
          </a:xfrm>
        </p:spPr>
        <p:txBody>
          <a:bodyPr>
            <a:normAutofit/>
          </a:bodyPr>
          <a:lstStyle/>
          <a:p>
            <a:pPr marL="0" indent="0">
              <a:buNone/>
            </a:pPr>
            <a:r>
              <a:rPr lang="en-US" sz="3000" b="1" dirty="0"/>
              <a:t>#6. Why get vaccinated if I have antibodies? </a:t>
            </a:r>
          </a:p>
          <a:p>
            <a:pPr marL="0" indent="0">
              <a:buNone/>
            </a:pPr>
            <a:endParaRPr lang="en-US" sz="3200" b="1" dirty="0"/>
          </a:p>
          <a:p>
            <a:pPr marL="0" indent="0">
              <a:buNone/>
            </a:pPr>
            <a:endParaRPr lang="en-US" sz="3200" b="1" dirty="0"/>
          </a:p>
        </p:txBody>
      </p:sp>
      <p:sp>
        <p:nvSpPr>
          <p:cNvPr id="5" name="TextBox 4">
            <a:extLst>
              <a:ext uri="{FF2B5EF4-FFF2-40B4-BE49-F238E27FC236}">
                <a16:creationId xmlns="" xmlns:a16="http://schemas.microsoft.com/office/drawing/2014/main" id="{D8F55D40-E45F-F84D-BBE3-346FD4FD5E5B}"/>
              </a:ext>
            </a:extLst>
          </p:cNvPr>
          <p:cNvSpPr txBox="1"/>
          <p:nvPr/>
        </p:nvSpPr>
        <p:spPr>
          <a:xfrm>
            <a:off x="1182914" y="3691467"/>
            <a:ext cx="9826171" cy="1815882"/>
          </a:xfrm>
          <a:prstGeom prst="rect">
            <a:avLst/>
          </a:prstGeom>
          <a:noFill/>
        </p:spPr>
        <p:txBody>
          <a:bodyPr wrap="square" rtlCol="0">
            <a:spAutoFit/>
          </a:bodyPr>
          <a:lstStyle/>
          <a:p>
            <a:r>
              <a:rPr lang="en-US" sz="2800" dirty="0"/>
              <a:t>Ans: Multiple studies have shown that even a single dose of an mRNA vaccine boosts antibody levels in recovered patient giving them the same peak response that 2 shots afford people who haven’t had the disease</a:t>
            </a:r>
          </a:p>
        </p:txBody>
      </p:sp>
    </p:spTree>
    <p:extLst>
      <p:ext uri="{BB962C8B-B14F-4D97-AF65-F5344CB8AC3E}">
        <p14:creationId xmlns="" xmlns:p14="http://schemas.microsoft.com/office/powerpoint/2010/main" val="350847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581D3C-D049-264F-8641-6FACA8E21680}"/>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9508B1B3-0037-9246-837E-3473BA9B7905}"/>
              </a:ext>
            </a:extLst>
          </p:cNvPr>
          <p:cNvSpPr>
            <a:spLocks noGrp="1"/>
          </p:cNvSpPr>
          <p:nvPr>
            <p:ph idx="1"/>
          </p:nvPr>
        </p:nvSpPr>
        <p:spPr>
          <a:xfrm>
            <a:off x="1154953" y="2679221"/>
            <a:ext cx="10515600" cy="1325563"/>
          </a:xfrm>
        </p:spPr>
        <p:txBody>
          <a:bodyPr/>
          <a:lstStyle/>
          <a:p>
            <a:pPr marL="0" indent="0">
              <a:buNone/>
            </a:pPr>
            <a:r>
              <a:rPr lang="en-US" sz="3000" b="1" dirty="0"/>
              <a:t>#7. As of 09/2021, what percent of people hospitalized 	for COVID-19 in the U.S. are unvaccinated? </a:t>
            </a:r>
          </a:p>
          <a:p>
            <a:pPr marL="0" indent="0">
              <a:buNone/>
            </a:pPr>
            <a:endParaRPr lang="en-US" dirty="0"/>
          </a:p>
        </p:txBody>
      </p:sp>
      <p:sp>
        <p:nvSpPr>
          <p:cNvPr id="4" name="TextBox 3">
            <a:extLst>
              <a:ext uri="{FF2B5EF4-FFF2-40B4-BE49-F238E27FC236}">
                <a16:creationId xmlns="" xmlns:a16="http://schemas.microsoft.com/office/drawing/2014/main" id="{128722E4-C688-E145-8629-3A89B054261F}"/>
              </a:ext>
            </a:extLst>
          </p:cNvPr>
          <p:cNvSpPr txBox="1"/>
          <p:nvPr/>
        </p:nvSpPr>
        <p:spPr>
          <a:xfrm>
            <a:off x="1696819" y="4006329"/>
            <a:ext cx="1226618" cy="523220"/>
          </a:xfrm>
          <a:prstGeom prst="rect">
            <a:avLst/>
          </a:prstGeom>
          <a:noFill/>
        </p:spPr>
        <p:txBody>
          <a:bodyPr wrap="none" rtlCol="0">
            <a:spAutoFit/>
          </a:bodyPr>
          <a:lstStyle/>
          <a:p>
            <a:r>
              <a:rPr lang="en-US" sz="2800" dirty="0"/>
              <a:t>A.97%</a:t>
            </a:r>
          </a:p>
        </p:txBody>
      </p:sp>
      <p:sp>
        <p:nvSpPr>
          <p:cNvPr id="5" name="TextBox 4">
            <a:extLst>
              <a:ext uri="{FF2B5EF4-FFF2-40B4-BE49-F238E27FC236}">
                <a16:creationId xmlns="" xmlns:a16="http://schemas.microsoft.com/office/drawing/2014/main" id="{D5AC62F6-A982-5B45-9AC4-C00DB9441095}"/>
              </a:ext>
            </a:extLst>
          </p:cNvPr>
          <p:cNvSpPr txBox="1"/>
          <p:nvPr/>
        </p:nvSpPr>
        <p:spPr>
          <a:xfrm>
            <a:off x="1696819" y="4532638"/>
            <a:ext cx="1207382" cy="523220"/>
          </a:xfrm>
          <a:prstGeom prst="rect">
            <a:avLst/>
          </a:prstGeom>
          <a:noFill/>
        </p:spPr>
        <p:txBody>
          <a:bodyPr wrap="none" rtlCol="0">
            <a:spAutoFit/>
          </a:bodyPr>
          <a:lstStyle/>
          <a:p>
            <a:pPr marL="342900" indent="-342900">
              <a:buAutoNum type="alphaUcPeriod" startAt="2"/>
            </a:pPr>
            <a:r>
              <a:rPr lang="en-US" sz="2800" dirty="0"/>
              <a:t>67%</a:t>
            </a:r>
          </a:p>
        </p:txBody>
      </p:sp>
      <p:sp>
        <p:nvSpPr>
          <p:cNvPr id="6" name="TextBox 5">
            <a:extLst>
              <a:ext uri="{FF2B5EF4-FFF2-40B4-BE49-F238E27FC236}">
                <a16:creationId xmlns="" xmlns:a16="http://schemas.microsoft.com/office/drawing/2014/main" id="{9D312594-CDD1-B541-869C-D2A4F8DF27B6}"/>
              </a:ext>
            </a:extLst>
          </p:cNvPr>
          <p:cNvSpPr txBox="1"/>
          <p:nvPr/>
        </p:nvSpPr>
        <p:spPr>
          <a:xfrm>
            <a:off x="1674377" y="5096413"/>
            <a:ext cx="1252266" cy="954107"/>
          </a:xfrm>
          <a:prstGeom prst="rect">
            <a:avLst/>
          </a:prstGeom>
          <a:noFill/>
        </p:spPr>
        <p:txBody>
          <a:bodyPr wrap="none" rtlCol="0">
            <a:spAutoFit/>
          </a:bodyPr>
          <a:lstStyle/>
          <a:p>
            <a:pPr marL="342900" indent="-342900">
              <a:buAutoNum type="alphaUcPeriod" startAt="3"/>
            </a:pPr>
            <a:r>
              <a:rPr lang="en-US" sz="2800" dirty="0"/>
              <a:t>50%</a:t>
            </a:r>
          </a:p>
          <a:p>
            <a:endParaRPr lang="en-US" sz="2800" dirty="0"/>
          </a:p>
        </p:txBody>
      </p:sp>
      <p:sp>
        <p:nvSpPr>
          <p:cNvPr id="7" name="TextBox 6">
            <a:extLst>
              <a:ext uri="{FF2B5EF4-FFF2-40B4-BE49-F238E27FC236}">
                <a16:creationId xmlns="" xmlns:a16="http://schemas.microsoft.com/office/drawing/2014/main" id="{36C97F55-788E-EC4C-8FE6-CD739334C9E5}"/>
              </a:ext>
            </a:extLst>
          </p:cNvPr>
          <p:cNvSpPr txBox="1"/>
          <p:nvPr/>
        </p:nvSpPr>
        <p:spPr>
          <a:xfrm>
            <a:off x="1696819" y="5622722"/>
            <a:ext cx="1228221" cy="523220"/>
          </a:xfrm>
          <a:prstGeom prst="rect">
            <a:avLst/>
          </a:prstGeom>
          <a:noFill/>
        </p:spPr>
        <p:txBody>
          <a:bodyPr wrap="none" rtlCol="0">
            <a:spAutoFit/>
          </a:bodyPr>
          <a:lstStyle/>
          <a:p>
            <a:r>
              <a:rPr lang="en-US" sz="2800" dirty="0"/>
              <a:t>D.33%</a:t>
            </a:r>
          </a:p>
        </p:txBody>
      </p:sp>
      <p:sp>
        <p:nvSpPr>
          <p:cNvPr id="8" name="TextBox 7">
            <a:extLst>
              <a:ext uri="{FF2B5EF4-FFF2-40B4-BE49-F238E27FC236}">
                <a16:creationId xmlns="" xmlns:a16="http://schemas.microsoft.com/office/drawing/2014/main" id="{7ACCC1BA-B54C-F54F-8631-DAFCC6F971AF}"/>
              </a:ext>
            </a:extLst>
          </p:cNvPr>
          <p:cNvSpPr txBox="1"/>
          <p:nvPr/>
        </p:nvSpPr>
        <p:spPr>
          <a:xfrm>
            <a:off x="10356653" y="45620"/>
            <a:ext cx="778475" cy="1015663"/>
          </a:xfrm>
          <a:prstGeom prst="rect">
            <a:avLst/>
          </a:prstGeom>
          <a:noFill/>
        </p:spPr>
        <p:txBody>
          <a:bodyPr wrap="square" rtlCol="0">
            <a:spAutoFit/>
          </a:bodyPr>
          <a:lstStyle/>
          <a:p>
            <a:r>
              <a:rPr lang="en-US" sz="6000" b="1" dirty="0"/>
              <a:t>A</a:t>
            </a:r>
          </a:p>
        </p:txBody>
      </p:sp>
      <p:sp>
        <p:nvSpPr>
          <p:cNvPr id="9" name="Title 1">
            <a:extLst>
              <a:ext uri="{FF2B5EF4-FFF2-40B4-BE49-F238E27FC236}">
                <a16:creationId xmlns="" xmlns:a16="http://schemas.microsoft.com/office/drawing/2014/main" id="{9386D302-9980-484F-8B5E-F752019FFD60}"/>
              </a:ext>
            </a:extLst>
          </p:cNvPr>
          <p:cNvSpPr txBox="1">
            <a:spLocks/>
          </p:cNvSpPr>
          <p:nvPr/>
        </p:nvSpPr>
        <p:spPr bwMode="gray">
          <a:xfrm>
            <a:off x="1416541" y="85604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173446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0328FB-C7A9-B74C-8DC4-197AB23C739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22DCF745-4EB4-294E-9A87-46F621747FB6}"/>
              </a:ext>
            </a:extLst>
          </p:cNvPr>
          <p:cNvSpPr>
            <a:spLocks noGrp="1"/>
          </p:cNvSpPr>
          <p:nvPr>
            <p:ph idx="1"/>
          </p:nvPr>
        </p:nvSpPr>
        <p:spPr>
          <a:xfrm>
            <a:off x="838200" y="2865180"/>
            <a:ext cx="10515600" cy="1127640"/>
          </a:xfrm>
        </p:spPr>
        <p:txBody>
          <a:bodyPr>
            <a:normAutofit/>
          </a:bodyPr>
          <a:lstStyle/>
          <a:p>
            <a:pPr marL="0" indent="0">
              <a:buNone/>
            </a:pPr>
            <a:r>
              <a:rPr lang="en-US" sz="3000" b="1" dirty="0"/>
              <a:t>#8. Are antibodies from the COVID-19 vaccine passed 	from mother to child? </a:t>
            </a:r>
          </a:p>
          <a:p>
            <a:pPr marL="0" indent="0">
              <a:buNone/>
            </a:pPr>
            <a:endParaRPr lang="en-US" sz="3000" b="1" dirty="0"/>
          </a:p>
        </p:txBody>
      </p:sp>
      <p:sp>
        <p:nvSpPr>
          <p:cNvPr id="4" name="TextBox 3">
            <a:extLst>
              <a:ext uri="{FF2B5EF4-FFF2-40B4-BE49-F238E27FC236}">
                <a16:creationId xmlns="" xmlns:a16="http://schemas.microsoft.com/office/drawing/2014/main" id="{8FDA69AF-8EF4-7D4C-B490-44767145476E}"/>
              </a:ext>
            </a:extLst>
          </p:cNvPr>
          <p:cNvSpPr txBox="1"/>
          <p:nvPr/>
        </p:nvSpPr>
        <p:spPr>
          <a:xfrm>
            <a:off x="1257243" y="4186076"/>
            <a:ext cx="9677514" cy="1815882"/>
          </a:xfrm>
          <a:prstGeom prst="rect">
            <a:avLst/>
          </a:prstGeom>
          <a:noFill/>
        </p:spPr>
        <p:txBody>
          <a:bodyPr wrap="square" rtlCol="0">
            <a:spAutoFit/>
          </a:bodyPr>
          <a:lstStyle/>
          <a:p>
            <a:r>
              <a:rPr lang="en-US" sz="2800" dirty="0"/>
              <a:t>Ans.  Vaccine-generated antibodies were also present in all umbilical cord blood and breast milk samples taken from the study, showing the transfer of antibodies from mothers to newborns</a:t>
            </a:r>
          </a:p>
        </p:txBody>
      </p:sp>
      <p:sp>
        <p:nvSpPr>
          <p:cNvPr id="5" name="Title 1">
            <a:extLst>
              <a:ext uri="{FF2B5EF4-FFF2-40B4-BE49-F238E27FC236}">
                <a16:creationId xmlns="" xmlns:a16="http://schemas.microsoft.com/office/drawing/2014/main" id="{54E7144F-1C8D-6545-BD29-8FF9B0DD09B3}"/>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6" name="Title 1">
            <a:extLst>
              <a:ext uri="{FF2B5EF4-FFF2-40B4-BE49-F238E27FC236}">
                <a16:creationId xmlns="" xmlns:a16="http://schemas.microsoft.com/office/drawing/2014/main" id="{8C70A5A7-7D02-4E47-9C99-11466C8CE314}"/>
              </a:ext>
            </a:extLst>
          </p:cNvPr>
          <p:cNvSpPr txBox="1">
            <a:spLocks/>
          </p:cNvSpPr>
          <p:nvPr/>
        </p:nvSpPr>
        <p:spPr bwMode="gray">
          <a:xfrm>
            <a:off x="1416541" y="85604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217569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9EBCA5-892D-7B47-8A3C-562DCAA9932B}"/>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0E80D4E8-52F0-E145-96CE-AFA09BA5676E}"/>
              </a:ext>
            </a:extLst>
          </p:cNvPr>
          <p:cNvSpPr>
            <a:spLocks noGrp="1"/>
          </p:cNvSpPr>
          <p:nvPr>
            <p:ph idx="1"/>
          </p:nvPr>
        </p:nvSpPr>
        <p:spPr>
          <a:xfrm>
            <a:off x="635000" y="3112315"/>
            <a:ext cx="11353800" cy="633370"/>
          </a:xfrm>
        </p:spPr>
        <p:txBody>
          <a:bodyPr>
            <a:noAutofit/>
          </a:bodyPr>
          <a:lstStyle/>
          <a:p>
            <a:pPr marL="0" indent="0">
              <a:buNone/>
            </a:pPr>
            <a:r>
              <a:rPr lang="en-US" sz="3000" b="1" dirty="0"/>
              <a:t>#9. Can COVID-19 vaccines cause male fertility problems? </a:t>
            </a:r>
          </a:p>
          <a:p>
            <a:pPr marL="0" indent="0">
              <a:buNone/>
            </a:pPr>
            <a:endParaRPr lang="en-US" sz="3000" b="1" dirty="0"/>
          </a:p>
        </p:txBody>
      </p:sp>
      <p:sp>
        <p:nvSpPr>
          <p:cNvPr id="4" name="TextBox 3">
            <a:extLst>
              <a:ext uri="{FF2B5EF4-FFF2-40B4-BE49-F238E27FC236}">
                <a16:creationId xmlns="" xmlns:a16="http://schemas.microsoft.com/office/drawing/2014/main" id="{3C729F1A-3578-4947-9249-248B8F609B61}"/>
              </a:ext>
            </a:extLst>
          </p:cNvPr>
          <p:cNvSpPr txBox="1"/>
          <p:nvPr/>
        </p:nvSpPr>
        <p:spPr>
          <a:xfrm>
            <a:off x="869137" y="4223261"/>
            <a:ext cx="10453726" cy="954107"/>
          </a:xfrm>
          <a:prstGeom prst="rect">
            <a:avLst/>
          </a:prstGeom>
          <a:noFill/>
        </p:spPr>
        <p:txBody>
          <a:bodyPr wrap="square" rtlCol="0">
            <a:spAutoFit/>
          </a:bodyPr>
          <a:lstStyle/>
          <a:p>
            <a:r>
              <a:rPr lang="en-US" sz="2800" dirty="0"/>
              <a:t>Ans.  Currently no evidence shows that any vaccines, including COVID-19 vaccines, cause male fertility problems</a:t>
            </a:r>
          </a:p>
        </p:txBody>
      </p:sp>
      <p:sp>
        <p:nvSpPr>
          <p:cNvPr id="5" name="Title 1">
            <a:extLst>
              <a:ext uri="{FF2B5EF4-FFF2-40B4-BE49-F238E27FC236}">
                <a16:creationId xmlns="" xmlns:a16="http://schemas.microsoft.com/office/drawing/2014/main" id="{1C002643-3390-1043-BD8C-1A98D331286B}"/>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6" name="Title 1">
            <a:extLst>
              <a:ext uri="{FF2B5EF4-FFF2-40B4-BE49-F238E27FC236}">
                <a16:creationId xmlns="" xmlns:a16="http://schemas.microsoft.com/office/drawing/2014/main" id="{F493A447-EA80-F24C-9649-CDC2E33FE2E4}"/>
              </a:ext>
            </a:extLst>
          </p:cNvPr>
          <p:cNvSpPr txBox="1">
            <a:spLocks/>
          </p:cNvSpPr>
          <p:nvPr/>
        </p:nvSpPr>
        <p:spPr bwMode="gray">
          <a:xfrm>
            <a:off x="1416541" y="85604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136705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1B9D58-2E9C-9544-9156-D2AF674683A3}"/>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CD9181EC-3E73-964B-9A15-837B65B2FA4C}"/>
              </a:ext>
            </a:extLst>
          </p:cNvPr>
          <p:cNvSpPr>
            <a:spLocks noGrp="1"/>
          </p:cNvSpPr>
          <p:nvPr>
            <p:ph idx="1"/>
          </p:nvPr>
        </p:nvSpPr>
        <p:spPr>
          <a:xfrm>
            <a:off x="838198" y="2285987"/>
            <a:ext cx="10515600" cy="1041143"/>
          </a:xfrm>
        </p:spPr>
        <p:txBody>
          <a:bodyPr/>
          <a:lstStyle/>
          <a:p>
            <a:pPr marL="0" indent="0">
              <a:buNone/>
            </a:pPr>
            <a:r>
              <a:rPr lang="en-US" sz="3000" b="1" dirty="0"/>
              <a:t>#10.  What is </a:t>
            </a:r>
            <a:r>
              <a:rPr lang="en-US" sz="3000" b="1" dirty="0" err="1"/>
              <a:t>Baricitinib</a:t>
            </a:r>
            <a:r>
              <a:rPr lang="en-US" sz="3000" b="1" dirty="0"/>
              <a:t> (Olumiant)?</a:t>
            </a:r>
          </a:p>
          <a:p>
            <a:pPr marL="0" indent="0">
              <a:buNone/>
            </a:pPr>
            <a:endParaRPr lang="en-US" dirty="0"/>
          </a:p>
        </p:txBody>
      </p:sp>
      <p:sp>
        <p:nvSpPr>
          <p:cNvPr id="4" name="TextBox 3">
            <a:extLst>
              <a:ext uri="{FF2B5EF4-FFF2-40B4-BE49-F238E27FC236}">
                <a16:creationId xmlns="" xmlns:a16="http://schemas.microsoft.com/office/drawing/2014/main" id="{18F76A00-0C73-F947-8E48-155977D163B4}"/>
              </a:ext>
            </a:extLst>
          </p:cNvPr>
          <p:cNvSpPr txBox="1"/>
          <p:nvPr/>
        </p:nvSpPr>
        <p:spPr>
          <a:xfrm>
            <a:off x="838198" y="2878678"/>
            <a:ext cx="10676467" cy="1323439"/>
          </a:xfrm>
          <a:prstGeom prst="rect">
            <a:avLst/>
          </a:prstGeom>
          <a:noFill/>
        </p:spPr>
        <p:txBody>
          <a:bodyPr wrap="square" rtlCol="0">
            <a:spAutoFit/>
          </a:bodyPr>
          <a:lstStyle/>
          <a:p>
            <a:r>
              <a:rPr lang="en-US" sz="2000" dirty="0"/>
              <a:t>A.  FDA issued and EUA for </a:t>
            </a:r>
            <a:r>
              <a:rPr lang="en-US" sz="2000" dirty="0" err="1"/>
              <a:t>baricitinib</a:t>
            </a:r>
            <a:r>
              <a:rPr lang="en-US" sz="2000" dirty="0"/>
              <a:t>, an immune modulator in combination with 	</a:t>
            </a:r>
            <a:r>
              <a:rPr lang="en-US" sz="2000" dirty="0" err="1"/>
              <a:t>Remdesivir</a:t>
            </a:r>
            <a:r>
              <a:rPr lang="en-US" sz="2000" dirty="0"/>
              <a:t> for treatment of suspected or lab confirmed COVID-19 in hospitalized 	adults and pediatric patient 2 years of age or older and requiring supplemental 	oxygen, mechanical ventilation or ECMO.</a:t>
            </a:r>
          </a:p>
        </p:txBody>
      </p:sp>
      <p:sp>
        <p:nvSpPr>
          <p:cNvPr id="5" name="TextBox 4">
            <a:extLst>
              <a:ext uri="{FF2B5EF4-FFF2-40B4-BE49-F238E27FC236}">
                <a16:creationId xmlns="" xmlns:a16="http://schemas.microsoft.com/office/drawing/2014/main" id="{E98FCCAF-8347-9C45-AB9C-AAA34EA3D4B6}"/>
              </a:ext>
            </a:extLst>
          </p:cNvPr>
          <p:cNvSpPr txBox="1"/>
          <p:nvPr/>
        </p:nvSpPr>
        <p:spPr>
          <a:xfrm>
            <a:off x="423464" y="4168934"/>
            <a:ext cx="3196709" cy="769441"/>
          </a:xfrm>
          <a:prstGeom prst="rect">
            <a:avLst/>
          </a:prstGeom>
          <a:noFill/>
        </p:spPr>
        <p:txBody>
          <a:bodyPr wrap="none" rtlCol="0">
            <a:spAutoFit/>
          </a:bodyPr>
          <a:lstStyle/>
          <a:p>
            <a:pPr lvl="1"/>
            <a:r>
              <a:rPr lang="en-US" sz="2000" dirty="0"/>
              <a:t>B.  It is a JAK inhibitor</a:t>
            </a:r>
          </a:p>
          <a:p>
            <a:endParaRPr lang="en-US" sz="2400" dirty="0"/>
          </a:p>
        </p:txBody>
      </p:sp>
      <p:sp>
        <p:nvSpPr>
          <p:cNvPr id="6" name="TextBox 5">
            <a:extLst>
              <a:ext uri="{FF2B5EF4-FFF2-40B4-BE49-F238E27FC236}">
                <a16:creationId xmlns="" xmlns:a16="http://schemas.microsoft.com/office/drawing/2014/main" id="{A3BF7F57-346A-ED48-9B65-954BFE38D3C6}"/>
              </a:ext>
            </a:extLst>
          </p:cNvPr>
          <p:cNvSpPr txBox="1"/>
          <p:nvPr/>
        </p:nvSpPr>
        <p:spPr>
          <a:xfrm>
            <a:off x="838199" y="4649401"/>
            <a:ext cx="10389973" cy="707886"/>
          </a:xfrm>
          <a:prstGeom prst="rect">
            <a:avLst/>
          </a:prstGeom>
          <a:noFill/>
        </p:spPr>
        <p:txBody>
          <a:bodyPr wrap="square" rtlCol="0">
            <a:spAutoFit/>
          </a:bodyPr>
          <a:lstStyle/>
          <a:p>
            <a:r>
              <a:rPr lang="en-US" sz="2000" dirty="0"/>
              <a:t>C.  JAK mediates the effects of cytokines and their production; thus, JAK inhibitors 	inhibit multiple cytokines</a:t>
            </a:r>
          </a:p>
        </p:txBody>
      </p:sp>
      <p:sp>
        <p:nvSpPr>
          <p:cNvPr id="7" name="TextBox 6">
            <a:extLst>
              <a:ext uri="{FF2B5EF4-FFF2-40B4-BE49-F238E27FC236}">
                <a16:creationId xmlns="" xmlns:a16="http://schemas.microsoft.com/office/drawing/2014/main" id="{28C75AD9-CF88-F94C-B3CD-1BC3FB84A79C}"/>
              </a:ext>
            </a:extLst>
          </p:cNvPr>
          <p:cNvSpPr txBox="1"/>
          <p:nvPr/>
        </p:nvSpPr>
        <p:spPr>
          <a:xfrm>
            <a:off x="838198" y="5418379"/>
            <a:ext cx="10389973" cy="707886"/>
          </a:xfrm>
          <a:prstGeom prst="rect">
            <a:avLst/>
          </a:prstGeom>
          <a:noFill/>
        </p:spPr>
        <p:txBody>
          <a:bodyPr wrap="square" rtlCol="0">
            <a:spAutoFit/>
          </a:bodyPr>
          <a:lstStyle/>
          <a:p>
            <a:r>
              <a:rPr lang="en-US" sz="2000" dirty="0"/>
              <a:t>D.  </a:t>
            </a:r>
            <a:r>
              <a:rPr lang="en-US" sz="2000" dirty="0" err="1"/>
              <a:t>Baricitinib</a:t>
            </a:r>
            <a:r>
              <a:rPr lang="en-US" sz="2000" dirty="0"/>
              <a:t> is a selective Janus Kinase (JAK1/JAK2) inhibitor with a known anti-	inflammatory profile in patients with autoimmune diseases.</a:t>
            </a:r>
          </a:p>
        </p:txBody>
      </p:sp>
      <p:sp>
        <p:nvSpPr>
          <p:cNvPr id="8" name="TextBox 7">
            <a:extLst>
              <a:ext uri="{FF2B5EF4-FFF2-40B4-BE49-F238E27FC236}">
                <a16:creationId xmlns="" xmlns:a16="http://schemas.microsoft.com/office/drawing/2014/main" id="{F09C296E-61EC-DE40-A47A-55C6FF1CEF89}"/>
              </a:ext>
            </a:extLst>
          </p:cNvPr>
          <p:cNvSpPr txBox="1"/>
          <p:nvPr/>
        </p:nvSpPr>
        <p:spPr>
          <a:xfrm>
            <a:off x="838199" y="6086045"/>
            <a:ext cx="3680816" cy="400110"/>
          </a:xfrm>
          <a:prstGeom prst="rect">
            <a:avLst/>
          </a:prstGeom>
          <a:noFill/>
        </p:spPr>
        <p:txBody>
          <a:bodyPr wrap="none" rtlCol="0">
            <a:spAutoFit/>
          </a:bodyPr>
          <a:lstStyle/>
          <a:p>
            <a:r>
              <a:rPr lang="en-US" sz="2000" dirty="0"/>
              <a:t>E.  	All of the above are true</a:t>
            </a:r>
          </a:p>
        </p:txBody>
      </p:sp>
      <p:sp>
        <p:nvSpPr>
          <p:cNvPr id="9" name="TextBox 8">
            <a:extLst>
              <a:ext uri="{FF2B5EF4-FFF2-40B4-BE49-F238E27FC236}">
                <a16:creationId xmlns="" xmlns:a16="http://schemas.microsoft.com/office/drawing/2014/main" id="{BA1BBF61-0795-7F48-AAA9-74BEDAF299EE}"/>
              </a:ext>
            </a:extLst>
          </p:cNvPr>
          <p:cNvSpPr txBox="1"/>
          <p:nvPr/>
        </p:nvSpPr>
        <p:spPr>
          <a:xfrm>
            <a:off x="10411555" y="101528"/>
            <a:ext cx="585417" cy="1015663"/>
          </a:xfrm>
          <a:prstGeom prst="rect">
            <a:avLst/>
          </a:prstGeom>
          <a:noFill/>
        </p:spPr>
        <p:txBody>
          <a:bodyPr wrap="none" rtlCol="0">
            <a:spAutoFit/>
          </a:bodyPr>
          <a:lstStyle/>
          <a:p>
            <a:r>
              <a:rPr lang="en-US" sz="6000" b="1" dirty="0"/>
              <a:t>E</a:t>
            </a:r>
          </a:p>
        </p:txBody>
      </p:sp>
      <p:sp>
        <p:nvSpPr>
          <p:cNvPr id="10" name="Title 1">
            <a:extLst>
              <a:ext uri="{FF2B5EF4-FFF2-40B4-BE49-F238E27FC236}">
                <a16:creationId xmlns="" xmlns:a16="http://schemas.microsoft.com/office/drawing/2014/main" id="{474EAA0F-101A-9B4B-9B60-FD4C132995C1}"/>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1" name="Title 1">
            <a:extLst>
              <a:ext uri="{FF2B5EF4-FFF2-40B4-BE49-F238E27FC236}">
                <a16:creationId xmlns="" xmlns:a16="http://schemas.microsoft.com/office/drawing/2014/main" id="{C2AD6F4B-8C03-D84C-9FCB-21A264382915}"/>
              </a:ext>
            </a:extLst>
          </p:cNvPr>
          <p:cNvSpPr txBox="1">
            <a:spLocks/>
          </p:cNvSpPr>
          <p:nvPr/>
        </p:nvSpPr>
        <p:spPr bwMode="gray">
          <a:xfrm>
            <a:off x="1416541" y="85604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154067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1"/>
          <p:cNvSpPr>
            <a:spLocks noGrp="1" noChangeArrowheads="1"/>
          </p:cNvSpPr>
          <p:nvPr>
            <p:ph type="subTitle" idx="1"/>
          </p:nvPr>
        </p:nvSpPr>
        <p:spPr>
          <a:xfrm>
            <a:off x="1219200" y="3632200"/>
            <a:ext cx="9753600" cy="685800"/>
          </a:xfrm>
        </p:spPr>
        <p:txBody>
          <a:bodyPr/>
          <a:lstStyle/>
          <a:p>
            <a:pPr eaLnBrk="1" hangingPunct="1"/>
            <a:r>
              <a:rPr lang="en-US" altLang="en-US" smtClean="0"/>
              <a:t> </a:t>
            </a:r>
          </a:p>
        </p:txBody>
      </p:sp>
      <p:sp>
        <p:nvSpPr>
          <p:cNvPr id="8195" name="TextBox 2"/>
          <p:cNvSpPr txBox="1">
            <a:spLocks noChangeArrowheads="1"/>
          </p:cNvSpPr>
          <p:nvPr/>
        </p:nvSpPr>
        <p:spPr bwMode="auto">
          <a:xfrm>
            <a:off x="1087967" y="4960938"/>
            <a:ext cx="5126340" cy="830997"/>
          </a:xfrm>
          <a:prstGeom prst="rect">
            <a:avLst/>
          </a:prstGeom>
          <a:noFill/>
          <a:ln w="9525">
            <a:noFill/>
            <a:miter lim="800000"/>
            <a:headEnd/>
            <a:tailEnd/>
          </a:ln>
        </p:spPr>
        <p:txBody>
          <a:bodyPr wrap="none">
            <a:spAutoFit/>
          </a:bodyPr>
          <a:lstStyle/>
          <a:p>
            <a:pPr algn="ctr" eaLnBrk="1" hangingPunct="1"/>
            <a:r>
              <a:rPr lang="en-US" altLang="en-US" sz="2400" b="1">
                <a:latin typeface="Arial Black" pitchFamily="34" charset="0"/>
              </a:rPr>
              <a:t>By Raymond K.J. Chang, M.D.</a:t>
            </a:r>
          </a:p>
          <a:p>
            <a:pPr algn="ctr" eaLnBrk="1" hangingPunct="1"/>
            <a:r>
              <a:rPr lang="en-US" altLang="en-US" sz="2400" b="1">
                <a:latin typeface="Arial Black" pitchFamily="34" charset="0"/>
              </a:rPr>
              <a:t>January 6, 2020</a:t>
            </a:r>
          </a:p>
        </p:txBody>
      </p:sp>
      <p:pic>
        <p:nvPicPr>
          <p:cNvPr id="8196" name="Picture 6"/>
          <p:cNvPicPr>
            <a:picLocks noChangeAspect="1" noChangeArrowheads="1"/>
          </p:cNvPicPr>
          <p:nvPr/>
        </p:nvPicPr>
        <p:blipFill>
          <a:blip r:embed="rId3"/>
          <a:srcRect/>
          <a:stretch>
            <a:fillRect/>
          </a:stretch>
        </p:blipFill>
        <p:spPr bwMode="auto">
          <a:xfrm>
            <a:off x="1016000" y="1066800"/>
            <a:ext cx="10769600" cy="3729038"/>
          </a:xfrm>
          <a:prstGeom prst="rect">
            <a:avLst/>
          </a:prstGeom>
          <a:noFill/>
          <a:ln w="9525">
            <a:noFill/>
            <a:miter lim="800000"/>
            <a:headEnd/>
            <a:tailEnd/>
          </a:ln>
        </p:spPr>
      </p:pic>
      <p:sp>
        <p:nvSpPr>
          <p:cNvPr id="3" name="Title 2"/>
          <p:cNvSpPr>
            <a:spLocks noGrp="1"/>
          </p:cNvSpPr>
          <p:nvPr>
            <p:ph type="ctrTitle"/>
          </p:nvPr>
        </p:nvSpPr>
        <p:spPr>
          <a:xfrm>
            <a:off x="1219200" y="1803401"/>
            <a:ext cx="9753600" cy="1825625"/>
          </a:xfrm>
        </p:spPr>
        <p:txBody>
          <a:bodyPr/>
          <a:lstStyle/>
          <a:p>
            <a:pPr eaLnBrk="1" fontAlgn="auto" hangingPunct="1">
              <a:spcAft>
                <a:spcPts val="0"/>
              </a:spcAft>
              <a:defRPr/>
            </a:pPr>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C134F2-8FDA-9348-93DA-56B559300305}"/>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BE66D63B-B75D-E34E-9281-0A022DB50366}"/>
              </a:ext>
            </a:extLst>
          </p:cNvPr>
          <p:cNvSpPr>
            <a:spLocks noGrp="1"/>
          </p:cNvSpPr>
          <p:nvPr>
            <p:ph idx="1"/>
          </p:nvPr>
        </p:nvSpPr>
        <p:spPr>
          <a:xfrm>
            <a:off x="118533" y="2188688"/>
            <a:ext cx="13673911" cy="1214137"/>
          </a:xfrm>
        </p:spPr>
        <p:txBody>
          <a:bodyPr>
            <a:normAutofit/>
          </a:bodyPr>
          <a:lstStyle/>
          <a:p>
            <a:pPr marL="0" indent="0">
              <a:buNone/>
            </a:pPr>
            <a:r>
              <a:rPr lang="en-US" sz="2500" b="1" dirty="0"/>
              <a:t>#11.  Which of the following statement(s) regarding Delta variant is (are) true?</a:t>
            </a:r>
          </a:p>
          <a:p>
            <a:pPr marL="0" indent="0">
              <a:buNone/>
            </a:pPr>
            <a:endParaRPr lang="en-US" sz="2500" b="1" dirty="0"/>
          </a:p>
        </p:txBody>
      </p:sp>
      <p:sp>
        <p:nvSpPr>
          <p:cNvPr id="4" name="TextBox 3">
            <a:extLst>
              <a:ext uri="{FF2B5EF4-FFF2-40B4-BE49-F238E27FC236}">
                <a16:creationId xmlns="" xmlns:a16="http://schemas.microsoft.com/office/drawing/2014/main" id="{040DAA95-35CA-D440-8E16-82221A07E354}"/>
              </a:ext>
            </a:extLst>
          </p:cNvPr>
          <p:cNvSpPr txBox="1"/>
          <p:nvPr/>
        </p:nvSpPr>
        <p:spPr>
          <a:xfrm>
            <a:off x="237067" y="2720204"/>
            <a:ext cx="7785664" cy="400110"/>
          </a:xfrm>
          <a:prstGeom prst="rect">
            <a:avLst/>
          </a:prstGeom>
          <a:noFill/>
        </p:spPr>
        <p:txBody>
          <a:bodyPr wrap="square" rtlCol="0">
            <a:spAutoFit/>
          </a:bodyPr>
          <a:lstStyle/>
          <a:p>
            <a:r>
              <a:rPr lang="en-US" sz="2000" dirty="0"/>
              <a:t>A.  It was first identified in India in December 2020</a:t>
            </a:r>
          </a:p>
        </p:txBody>
      </p:sp>
      <p:sp>
        <p:nvSpPr>
          <p:cNvPr id="5" name="TextBox 4">
            <a:extLst>
              <a:ext uri="{FF2B5EF4-FFF2-40B4-BE49-F238E27FC236}">
                <a16:creationId xmlns="" xmlns:a16="http://schemas.microsoft.com/office/drawing/2014/main" id="{7CD50A30-0B6B-0F4B-8AE4-373AE6B8218E}"/>
              </a:ext>
            </a:extLst>
          </p:cNvPr>
          <p:cNvSpPr txBox="1"/>
          <p:nvPr/>
        </p:nvSpPr>
        <p:spPr>
          <a:xfrm>
            <a:off x="237067" y="3202942"/>
            <a:ext cx="11717866" cy="1015663"/>
          </a:xfrm>
          <a:prstGeom prst="rect">
            <a:avLst/>
          </a:prstGeom>
          <a:noFill/>
        </p:spPr>
        <p:txBody>
          <a:bodyPr wrap="square" rtlCol="0">
            <a:spAutoFit/>
          </a:bodyPr>
          <a:lstStyle/>
          <a:p>
            <a:r>
              <a:rPr lang="en-US" sz="2000" dirty="0"/>
              <a:t>B.  CDC described Delta as more transmissible than the common cold and influenza, as well as the viruses that cause small pox, MERS, SARS, and Ebola.  It is as contagious as chicken pox.</a:t>
            </a:r>
          </a:p>
          <a:p>
            <a:endParaRPr lang="en-US" sz="2000" dirty="0"/>
          </a:p>
        </p:txBody>
      </p:sp>
      <p:sp>
        <p:nvSpPr>
          <p:cNvPr id="6" name="TextBox 5">
            <a:extLst>
              <a:ext uri="{FF2B5EF4-FFF2-40B4-BE49-F238E27FC236}">
                <a16:creationId xmlns="" xmlns:a16="http://schemas.microsoft.com/office/drawing/2014/main" id="{EB545CA0-9D8F-5F48-B1BC-8FCCC4BDE2A2}"/>
              </a:ext>
            </a:extLst>
          </p:cNvPr>
          <p:cNvSpPr txBox="1"/>
          <p:nvPr/>
        </p:nvSpPr>
        <p:spPr>
          <a:xfrm>
            <a:off x="237067" y="4062243"/>
            <a:ext cx="11717866" cy="707886"/>
          </a:xfrm>
          <a:prstGeom prst="rect">
            <a:avLst/>
          </a:prstGeom>
          <a:noFill/>
        </p:spPr>
        <p:txBody>
          <a:bodyPr wrap="square" rtlCol="0">
            <a:spAutoFit/>
          </a:bodyPr>
          <a:lstStyle/>
          <a:p>
            <a:r>
              <a:rPr lang="en-US" sz="2000" dirty="0"/>
              <a:t>C.  Besides Delta variant, there are also alpha strain (Great Britain), Beta Strain (South Africa), Gamma strain (Brazil), Lambda variant (Peru)…etc.</a:t>
            </a:r>
          </a:p>
        </p:txBody>
      </p:sp>
      <p:sp>
        <p:nvSpPr>
          <p:cNvPr id="7" name="TextBox 6">
            <a:extLst>
              <a:ext uri="{FF2B5EF4-FFF2-40B4-BE49-F238E27FC236}">
                <a16:creationId xmlns="" xmlns:a16="http://schemas.microsoft.com/office/drawing/2014/main" id="{D1E08622-4949-E049-B34C-EBB005D6AC21}"/>
              </a:ext>
            </a:extLst>
          </p:cNvPr>
          <p:cNvSpPr txBox="1"/>
          <p:nvPr/>
        </p:nvSpPr>
        <p:spPr>
          <a:xfrm>
            <a:off x="237067" y="4829933"/>
            <a:ext cx="11534370" cy="707886"/>
          </a:xfrm>
          <a:prstGeom prst="rect">
            <a:avLst/>
          </a:prstGeom>
          <a:noFill/>
        </p:spPr>
        <p:txBody>
          <a:bodyPr wrap="square" rtlCol="0">
            <a:spAutoFit/>
          </a:bodyPr>
          <a:lstStyle/>
          <a:p>
            <a:r>
              <a:rPr lang="en-US" sz="2000" dirty="0"/>
              <a:t>D.  When infected with the delta variant, they found similar viral loads in vaccinated and unvaccinated patients, but the viral loads decreased faster in the vaccinated group. </a:t>
            </a:r>
          </a:p>
        </p:txBody>
      </p:sp>
      <p:sp>
        <p:nvSpPr>
          <p:cNvPr id="8" name="TextBox 7">
            <a:extLst>
              <a:ext uri="{FF2B5EF4-FFF2-40B4-BE49-F238E27FC236}">
                <a16:creationId xmlns="" xmlns:a16="http://schemas.microsoft.com/office/drawing/2014/main" id="{95639C40-031A-4844-A612-9E2680C563CF}"/>
              </a:ext>
            </a:extLst>
          </p:cNvPr>
          <p:cNvSpPr txBox="1"/>
          <p:nvPr/>
        </p:nvSpPr>
        <p:spPr>
          <a:xfrm>
            <a:off x="237068" y="5597623"/>
            <a:ext cx="11534369" cy="707886"/>
          </a:xfrm>
          <a:prstGeom prst="rect">
            <a:avLst/>
          </a:prstGeom>
          <a:noFill/>
        </p:spPr>
        <p:txBody>
          <a:bodyPr wrap="square" rtlCol="0">
            <a:spAutoFit/>
          </a:bodyPr>
          <a:lstStyle/>
          <a:p>
            <a:r>
              <a:rPr lang="en-US" sz="2000" dirty="0"/>
              <a:t>E.  There is still more to learn about delta, it could lead to hyperlocal outbreaks! Vaccination is the best protection against it!</a:t>
            </a:r>
          </a:p>
        </p:txBody>
      </p:sp>
      <p:sp>
        <p:nvSpPr>
          <p:cNvPr id="9" name="TextBox 8">
            <a:extLst>
              <a:ext uri="{FF2B5EF4-FFF2-40B4-BE49-F238E27FC236}">
                <a16:creationId xmlns="" xmlns:a16="http://schemas.microsoft.com/office/drawing/2014/main" id="{45492711-60BA-B04C-8833-DBB25853663C}"/>
              </a:ext>
            </a:extLst>
          </p:cNvPr>
          <p:cNvSpPr txBox="1"/>
          <p:nvPr/>
        </p:nvSpPr>
        <p:spPr>
          <a:xfrm>
            <a:off x="237067" y="6365313"/>
            <a:ext cx="4467868" cy="400110"/>
          </a:xfrm>
          <a:prstGeom prst="rect">
            <a:avLst/>
          </a:prstGeom>
          <a:noFill/>
        </p:spPr>
        <p:txBody>
          <a:bodyPr wrap="square" rtlCol="0">
            <a:spAutoFit/>
          </a:bodyPr>
          <a:lstStyle/>
          <a:p>
            <a:r>
              <a:rPr lang="en-US" sz="2000" dirty="0"/>
              <a:t>F.  All of the above are true</a:t>
            </a:r>
          </a:p>
        </p:txBody>
      </p:sp>
      <p:sp>
        <p:nvSpPr>
          <p:cNvPr id="10" name="TextBox 9">
            <a:extLst>
              <a:ext uri="{FF2B5EF4-FFF2-40B4-BE49-F238E27FC236}">
                <a16:creationId xmlns="" xmlns:a16="http://schemas.microsoft.com/office/drawing/2014/main" id="{F1F49C12-FBA9-1B4F-90AC-2ACA84703853}"/>
              </a:ext>
            </a:extLst>
          </p:cNvPr>
          <p:cNvSpPr txBox="1"/>
          <p:nvPr/>
        </p:nvSpPr>
        <p:spPr>
          <a:xfrm>
            <a:off x="10457000" y="152557"/>
            <a:ext cx="537327" cy="1015663"/>
          </a:xfrm>
          <a:prstGeom prst="rect">
            <a:avLst/>
          </a:prstGeom>
          <a:noFill/>
        </p:spPr>
        <p:txBody>
          <a:bodyPr wrap="none" rtlCol="0">
            <a:spAutoFit/>
          </a:bodyPr>
          <a:lstStyle/>
          <a:p>
            <a:r>
              <a:rPr lang="en-US" sz="6000" b="1" dirty="0"/>
              <a:t>F</a:t>
            </a:r>
          </a:p>
        </p:txBody>
      </p:sp>
      <p:sp>
        <p:nvSpPr>
          <p:cNvPr id="11" name="Title 1">
            <a:extLst>
              <a:ext uri="{FF2B5EF4-FFF2-40B4-BE49-F238E27FC236}">
                <a16:creationId xmlns="" xmlns:a16="http://schemas.microsoft.com/office/drawing/2014/main" id="{55715B00-BA7D-2C43-B840-A5CDF7C5D36D}"/>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2" name="Title 1">
            <a:extLst>
              <a:ext uri="{FF2B5EF4-FFF2-40B4-BE49-F238E27FC236}">
                <a16:creationId xmlns="" xmlns:a16="http://schemas.microsoft.com/office/drawing/2014/main" id="{8F8B9E4E-B5A8-424A-9511-13BBB3918547}"/>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3" name="Title 1">
            <a:extLst>
              <a:ext uri="{FF2B5EF4-FFF2-40B4-BE49-F238E27FC236}">
                <a16:creationId xmlns="" xmlns:a16="http://schemas.microsoft.com/office/drawing/2014/main" id="{9799EAE2-16BF-2D48-A7C2-97CEB17C6262}"/>
              </a:ext>
            </a:extLst>
          </p:cNvPr>
          <p:cNvSpPr txBox="1">
            <a:spLocks/>
          </p:cNvSpPr>
          <p:nvPr/>
        </p:nvSpPr>
        <p:spPr bwMode="gray">
          <a:xfrm>
            <a:off x="1416541" y="85604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12805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AE56D8-F7E7-2146-9D58-D8944EAED5E4}"/>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D45CFE5A-6336-E548-98E4-462E3AE36FDA}"/>
              </a:ext>
            </a:extLst>
          </p:cNvPr>
          <p:cNvSpPr>
            <a:spLocks noGrp="1"/>
          </p:cNvSpPr>
          <p:nvPr>
            <p:ph idx="1"/>
          </p:nvPr>
        </p:nvSpPr>
        <p:spPr>
          <a:xfrm>
            <a:off x="1154953" y="2994933"/>
            <a:ext cx="10515600" cy="1325563"/>
          </a:xfrm>
        </p:spPr>
        <p:txBody>
          <a:bodyPr>
            <a:normAutofit/>
          </a:bodyPr>
          <a:lstStyle/>
          <a:p>
            <a:pPr marL="0" indent="0">
              <a:buNone/>
            </a:pPr>
            <a:r>
              <a:rPr lang="en-US" sz="3000" b="1" dirty="0"/>
              <a:t>#12.  Does the 3</a:t>
            </a:r>
            <a:r>
              <a:rPr lang="en-US" sz="3000" b="1" baseline="30000" dirty="0"/>
              <a:t>rd</a:t>
            </a:r>
            <a:r>
              <a:rPr lang="en-US" sz="3000" b="1" dirty="0"/>
              <a:t> mRNA dose boost the antibody 		    	  		quantity, quality of both? </a:t>
            </a:r>
          </a:p>
          <a:p>
            <a:pPr marL="0" indent="0">
              <a:buNone/>
            </a:pPr>
            <a:endParaRPr lang="en-US" sz="3000" b="1" dirty="0"/>
          </a:p>
        </p:txBody>
      </p:sp>
      <p:sp>
        <p:nvSpPr>
          <p:cNvPr id="4" name="TextBox 3">
            <a:extLst>
              <a:ext uri="{FF2B5EF4-FFF2-40B4-BE49-F238E27FC236}">
                <a16:creationId xmlns="" xmlns:a16="http://schemas.microsoft.com/office/drawing/2014/main" id="{3DF424A6-A789-6342-9A32-D840C55E92B8}"/>
              </a:ext>
            </a:extLst>
          </p:cNvPr>
          <p:cNvSpPr txBox="1"/>
          <p:nvPr/>
        </p:nvSpPr>
        <p:spPr>
          <a:xfrm>
            <a:off x="2142066" y="4438122"/>
            <a:ext cx="3251211" cy="523220"/>
          </a:xfrm>
          <a:prstGeom prst="rect">
            <a:avLst/>
          </a:prstGeom>
          <a:noFill/>
        </p:spPr>
        <p:txBody>
          <a:bodyPr wrap="none" rtlCol="0">
            <a:spAutoFit/>
          </a:bodyPr>
          <a:lstStyle/>
          <a:p>
            <a:r>
              <a:rPr lang="en-US" sz="2800" dirty="0"/>
              <a:t>Answer:  Quantity</a:t>
            </a:r>
          </a:p>
        </p:txBody>
      </p:sp>
      <p:sp>
        <p:nvSpPr>
          <p:cNvPr id="5" name="Title 1">
            <a:extLst>
              <a:ext uri="{FF2B5EF4-FFF2-40B4-BE49-F238E27FC236}">
                <a16:creationId xmlns="" xmlns:a16="http://schemas.microsoft.com/office/drawing/2014/main" id="{43B41432-895B-4E44-9C9D-7FBB8A60F196}"/>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6" name="Title 1">
            <a:extLst>
              <a:ext uri="{FF2B5EF4-FFF2-40B4-BE49-F238E27FC236}">
                <a16:creationId xmlns="" xmlns:a16="http://schemas.microsoft.com/office/drawing/2014/main" id="{583F64E5-DDA2-D045-B371-ABBC43657C56}"/>
              </a:ext>
            </a:extLst>
          </p:cNvPr>
          <p:cNvSpPr txBox="1">
            <a:spLocks/>
          </p:cNvSpPr>
          <p:nvPr/>
        </p:nvSpPr>
        <p:spPr bwMode="gray">
          <a:xfrm>
            <a:off x="1416541" y="85604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 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37079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3931DF-0E92-BE4A-BFC8-4CE20BD88E6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F6A7335D-8087-9441-8EB1-3A6567D2516C}"/>
              </a:ext>
            </a:extLst>
          </p:cNvPr>
          <p:cNvSpPr>
            <a:spLocks noGrp="1"/>
          </p:cNvSpPr>
          <p:nvPr>
            <p:ph idx="1"/>
          </p:nvPr>
        </p:nvSpPr>
        <p:spPr>
          <a:xfrm>
            <a:off x="1074472" y="3162299"/>
            <a:ext cx="10515600" cy="806364"/>
          </a:xfrm>
        </p:spPr>
        <p:txBody>
          <a:bodyPr>
            <a:normAutofit/>
          </a:bodyPr>
          <a:lstStyle/>
          <a:p>
            <a:pPr marL="0" indent="0">
              <a:buNone/>
            </a:pPr>
            <a:r>
              <a:rPr lang="en-US" sz="3000" b="1" dirty="0"/>
              <a:t>#13.  Is the Lambda variant more virulent than Delta? </a:t>
            </a:r>
          </a:p>
          <a:p>
            <a:pPr marL="0" indent="0">
              <a:buNone/>
            </a:pPr>
            <a:endParaRPr lang="en-US" sz="3000" b="1" dirty="0"/>
          </a:p>
        </p:txBody>
      </p:sp>
      <p:sp>
        <p:nvSpPr>
          <p:cNvPr id="4" name="TextBox 3">
            <a:extLst>
              <a:ext uri="{FF2B5EF4-FFF2-40B4-BE49-F238E27FC236}">
                <a16:creationId xmlns="" xmlns:a16="http://schemas.microsoft.com/office/drawing/2014/main" id="{58D7D445-7764-C547-A089-34037FFF1E1B}"/>
              </a:ext>
            </a:extLst>
          </p:cNvPr>
          <p:cNvSpPr txBox="1"/>
          <p:nvPr/>
        </p:nvSpPr>
        <p:spPr>
          <a:xfrm>
            <a:off x="1561306" y="4267971"/>
            <a:ext cx="9541933" cy="954107"/>
          </a:xfrm>
          <a:prstGeom prst="rect">
            <a:avLst/>
          </a:prstGeom>
          <a:noFill/>
        </p:spPr>
        <p:txBody>
          <a:bodyPr wrap="square" rtlCol="0">
            <a:spAutoFit/>
          </a:bodyPr>
          <a:lstStyle/>
          <a:p>
            <a:r>
              <a:rPr lang="en-US" sz="2800" dirty="0"/>
              <a:t>Ans:  No, but it has at least more than 150 cased 			     reported in CA, Delta variant still dominates</a:t>
            </a:r>
          </a:p>
        </p:txBody>
      </p:sp>
      <p:sp>
        <p:nvSpPr>
          <p:cNvPr id="5" name="Title 1">
            <a:extLst>
              <a:ext uri="{FF2B5EF4-FFF2-40B4-BE49-F238E27FC236}">
                <a16:creationId xmlns="" xmlns:a16="http://schemas.microsoft.com/office/drawing/2014/main" id="{CCA90297-4367-874F-9F92-E4D538EE95E0}"/>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6" name="Title 1">
            <a:extLst>
              <a:ext uri="{FF2B5EF4-FFF2-40B4-BE49-F238E27FC236}">
                <a16:creationId xmlns="" xmlns:a16="http://schemas.microsoft.com/office/drawing/2014/main" id="{BCCA09BC-30AC-7145-B3FD-A2F668949277}"/>
              </a:ext>
            </a:extLst>
          </p:cNvPr>
          <p:cNvSpPr txBox="1">
            <a:spLocks/>
          </p:cNvSpPr>
          <p:nvPr/>
        </p:nvSpPr>
        <p:spPr bwMode="gray">
          <a:xfrm>
            <a:off x="1715293" y="88602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373635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DD2C68-9C13-E44E-96E2-F526E7ABA832}"/>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532A4BF4-17FF-5540-BB67-BBA74A06A29C}"/>
              </a:ext>
            </a:extLst>
          </p:cNvPr>
          <p:cNvSpPr>
            <a:spLocks noGrp="1"/>
          </p:cNvSpPr>
          <p:nvPr>
            <p:ph idx="1"/>
          </p:nvPr>
        </p:nvSpPr>
        <p:spPr>
          <a:xfrm>
            <a:off x="1535074" y="3046079"/>
            <a:ext cx="10515600" cy="1139997"/>
          </a:xfrm>
        </p:spPr>
        <p:txBody>
          <a:bodyPr/>
          <a:lstStyle/>
          <a:p>
            <a:pPr marL="0" indent="0">
              <a:buNone/>
            </a:pPr>
            <a:r>
              <a:rPr lang="en-US" sz="3000" b="1" dirty="0"/>
              <a:t>#14.  What is COVID C.1.2 Variant?</a:t>
            </a:r>
          </a:p>
          <a:p>
            <a:pPr marL="0" indent="0">
              <a:buNone/>
            </a:pPr>
            <a:endParaRPr lang="en-US" dirty="0"/>
          </a:p>
        </p:txBody>
      </p:sp>
      <p:sp>
        <p:nvSpPr>
          <p:cNvPr id="4" name="TextBox 3">
            <a:extLst>
              <a:ext uri="{FF2B5EF4-FFF2-40B4-BE49-F238E27FC236}">
                <a16:creationId xmlns="" xmlns:a16="http://schemas.microsoft.com/office/drawing/2014/main" id="{34A37B58-46AF-4E47-B557-364CF7D9D17C}"/>
              </a:ext>
            </a:extLst>
          </p:cNvPr>
          <p:cNvSpPr txBox="1"/>
          <p:nvPr/>
        </p:nvSpPr>
        <p:spPr>
          <a:xfrm>
            <a:off x="1654117" y="4068450"/>
            <a:ext cx="9529698" cy="1815882"/>
          </a:xfrm>
          <a:prstGeom prst="rect">
            <a:avLst/>
          </a:prstGeom>
          <a:noFill/>
        </p:spPr>
        <p:txBody>
          <a:bodyPr wrap="square" rtlCol="0">
            <a:spAutoFit/>
          </a:bodyPr>
          <a:lstStyle/>
          <a:p>
            <a:r>
              <a:rPr lang="en-US" sz="2800" dirty="0"/>
              <a:t>Ans:  A new variant first found in South Africa, it possesses large numbers of mutations but does not appear to be spreading as fast, it has been flagged as ”concerning” for now. </a:t>
            </a:r>
          </a:p>
        </p:txBody>
      </p:sp>
      <p:sp>
        <p:nvSpPr>
          <p:cNvPr id="5" name="Title 1">
            <a:extLst>
              <a:ext uri="{FF2B5EF4-FFF2-40B4-BE49-F238E27FC236}">
                <a16:creationId xmlns="" xmlns:a16="http://schemas.microsoft.com/office/drawing/2014/main" id="{3264F34E-1BDC-2B46-BD87-03A632E27BEB}"/>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6" name="Title 1">
            <a:extLst>
              <a:ext uri="{FF2B5EF4-FFF2-40B4-BE49-F238E27FC236}">
                <a16:creationId xmlns="" xmlns:a16="http://schemas.microsoft.com/office/drawing/2014/main" id="{9694E7CD-BFF0-C44A-8FCE-EB7A6665A777}"/>
              </a:ext>
            </a:extLst>
          </p:cNvPr>
          <p:cNvSpPr txBox="1">
            <a:spLocks/>
          </p:cNvSpPr>
          <p:nvPr/>
        </p:nvSpPr>
        <p:spPr bwMode="gray">
          <a:xfrm>
            <a:off x="1154952" y="2567515"/>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7" name="Title 1">
            <a:extLst>
              <a:ext uri="{FF2B5EF4-FFF2-40B4-BE49-F238E27FC236}">
                <a16:creationId xmlns="" xmlns:a16="http://schemas.microsoft.com/office/drawing/2014/main" id="{EBE187E9-4A8E-254C-B149-E776773F48FE}"/>
              </a:ext>
            </a:extLst>
          </p:cNvPr>
          <p:cNvSpPr txBox="1">
            <a:spLocks/>
          </p:cNvSpPr>
          <p:nvPr/>
        </p:nvSpPr>
        <p:spPr bwMode="gray">
          <a:xfrm>
            <a:off x="1416541" y="85604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238995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8BAFAD-0279-5549-9681-1DEF4F41AD07}"/>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DC2CF960-F436-1A47-BA88-1979D2BF4ED9}"/>
              </a:ext>
            </a:extLst>
          </p:cNvPr>
          <p:cNvSpPr>
            <a:spLocks noGrp="1"/>
          </p:cNvSpPr>
          <p:nvPr>
            <p:ph idx="1"/>
          </p:nvPr>
        </p:nvSpPr>
        <p:spPr>
          <a:xfrm>
            <a:off x="985618" y="2627313"/>
            <a:ext cx="10515600" cy="931937"/>
          </a:xfrm>
        </p:spPr>
        <p:txBody>
          <a:bodyPr>
            <a:normAutofit fontScale="92500" lnSpcReduction="10000"/>
          </a:bodyPr>
          <a:lstStyle/>
          <a:p>
            <a:pPr marL="0" indent="0">
              <a:buNone/>
            </a:pPr>
            <a:r>
              <a:rPr lang="en-US" sz="3200" b="1" dirty="0"/>
              <a:t>#15.  As of September 2021, what percent of COVID-19 	    deaths are occurring in unvaccinated people? </a:t>
            </a:r>
          </a:p>
          <a:p>
            <a:pPr marL="0" indent="0">
              <a:buNone/>
            </a:pPr>
            <a:endParaRPr lang="en-US" dirty="0"/>
          </a:p>
        </p:txBody>
      </p:sp>
      <p:sp>
        <p:nvSpPr>
          <p:cNvPr id="4" name="TextBox 3">
            <a:extLst>
              <a:ext uri="{FF2B5EF4-FFF2-40B4-BE49-F238E27FC236}">
                <a16:creationId xmlns="" xmlns:a16="http://schemas.microsoft.com/office/drawing/2014/main" id="{5CD52068-2619-CF48-8189-9EE9C336B552}"/>
              </a:ext>
            </a:extLst>
          </p:cNvPr>
          <p:cNvSpPr txBox="1"/>
          <p:nvPr/>
        </p:nvSpPr>
        <p:spPr>
          <a:xfrm>
            <a:off x="1892169" y="3700893"/>
            <a:ext cx="1226618" cy="523220"/>
          </a:xfrm>
          <a:prstGeom prst="rect">
            <a:avLst/>
          </a:prstGeom>
          <a:noFill/>
        </p:spPr>
        <p:txBody>
          <a:bodyPr wrap="none" rtlCol="0">
            <a:spAutoFit/>
          </a:bodyPr>
          <a:lstStyle/>
          <a:p>
            <a:r>
              <a:rPr lang="en-US" sz="2800" dirty="0"/>
              <a:t>A.  5%</a:t>
            </a:r>
          </a:p>
        </p:txBody>
      </p:sp>
      <p:sp>
        <p:nvSpPr>
          <p:cNvPr id="5" name="TextBox 4">
            <a:extLst>
              <a:ext uri="{FF2B5EF4-FFF2-40B4-BE49-F238E27FC236}">
                <a16:creationId xmlns="" xmlns:a16="http://schemas.microsoft.com/office/drawing/2014/main" id="{8BFFF94D-385D-B34C-BB6F-B6FD482D998F}"/>
              </a:ext>
            </a:extLst>
          </p:cNvPr>
          <p:cNvSpPr txBox="1"/>
          <p:nvPr/>
        </p:nvSpPr>
        <p:spPr>
          <a:xfrm>
            <a:off x="1892169" y="4190679"/>
            <a:ext cx="1366080" cy="523220"/>
          </a:xfrm>
          <a:prstGeom prst="rect">
            <a:avLst/>
          </a:prstGeom>
          <a:noFill/>
        </p:spPr>
        <p:txBody>
          <a:bodyPr wrap="none" rtlCol="0">
            <a:spAutoFit/>
          </a:bodyPr>
          <a:lstStyle/>
          <a:p>
            <a:r>
              <a:rPr lang="en-US" sz="2800" dirty="0"/>
              <a:t>B.  25%</a:t>
            </a:r>
          </a:p>
        </p:txBody>
      </p:sp>
      <p:sp>
        <p:nvSpPr>
          <p:cNvPr id="6" name="TextBox 5">
            <a:extLst>
              <a:ext uri="{FF2B5EF4-FFF2-40B4-BE49-F238E27FC236}">
                <a16:creationId xmlns="" xmlns:a16="http://schemas.microsoft.com/office/drawing/2014/main" id="{1C4931C0-583C-1C46-8DF4-590A6AE14BE8}"/>
              </a:ext>
            </a:extLst>
          </p:cNvPr>
          <p:cNvSpPr txBox="1"/>
          <p:nvPr/>
        </p:nvSpPr>
        <p:spPr>
          <a:xfrm>
            <a:off x="1849690" y="4713899"/>
            <a:ext cx="1451038" cy="523220"/>
          </a:xfrm>
          <a:prstGeom prst="rect">
            <a:avLst/>
          </a:prstGeom>
          <a:noFill/>
        </p:spPr>
        <p:txBody>
          <a:bodyPr wrap="none" rtlCol="0">
            <a:spAutoFit/>
          </a:bodyPr>
          <a:lstStyle/>
          <a:p>
            <a:r>
              <a:rPr lang="en-US" sz="2800" dirty="0"/>
              <a:t>C.  50%</a:t>
            </a:r>
          </a:p>
        </p:txBody>
      </p:sp>
      <p:sp>
        <p:nvSpPr>
          <p:cNvPr id="7" name="TextBox 6">
            <a:extLst>
              <a:ext uri="{FF2B5EF4-FFF2-40B4-BE49-F238E27FC236}">
                <a16:creationId xmlns="" xmlns:a16="http://schemas.microsoft.com/office/drawing/2014/main" id="{2D64CDA3-0C4B-4E42-9A8D-DDF0D9C6C2A9}"/>
              </a:ext>
            </a:extLst>
          </p:cNvPr>
          <p:cNvSpPr txBox="1"/>
          <p:nvPr/>
        </p:nvSpPr>
        <p:spPr>
          <a:xfrm>
            <a:off x="1873734" y="5242703"/>
            <a:ext cx="1426994" cy="523220"/>
          </a:xfrm>
          <a:prstGeom prst="rect">
            <a:avLst/>
          </a:prstGeom>
          <a:noFill/>
        </p:spPr>
        <p:txBody>
          <a:bodyPr wrap="none" rtlCol="0">
            <a:spAutoFit/>
          </a:bodyPr>
          <a:lstStyle/>
          <a:p>
            <a:r>
              <a:rPr lang="en-US" sz="2800" dirty="0"/>
              <a:t>D.  67%</a:t>
            </a:r>
          </a:p>
        </p:txBody>
      </p:sp>
      <p:sp>
        <p:nvSpPr>
          <p:cNvPr id="8" name="TextBox 7">
            <a:extLst>
              <a:ext uri="{FF2B5EF4-FFF2-40B4-BE49-F238E27FC236}">
                <a16:creationId xmlns="" xmlns:a16="http://schemas.microsoft.com/office/drawing/2014/main" id="{CCF3A665-796A-294A-91A2-8BAC9313C2DD}"/>
              </a:ext>
            </a:extLst>
          </p:cNvPr>
          <p:cNvSpPr txBox="1"/>
          <p:nvPr/>
        </p:nvSpPr>
        <p:spPr>
          <a:xfrm>
            <a:off x="1911405" y="5771507"/>
            <a:ext cx="1351652" cy="523220"/>
          </a:xfrm>
          <a:prstGeom prst="rect">
            <a:avLst/>
          </a:prstGeom>
          <a:noFill/>
        </p:spPr>
        <p:txBody>
          <a:bodyPr wrap="none" rtlCol="0">
            <a:spAutoFit/>
          </a:bodyPr>
          <a:lstStyle/>
          <a:p>
            <a:r>
              <a:rPr lang="en-US" sz="2800" dirty="0"/>
              <a:t>E.  99%</a:t>
            </a:r>
          </a:p>
        </p:txBody>
      </p:sp>
      <p:sp>
        <p:nvSpPr>
          <p:cNvPr id="9" name="TextBox 8">
            <a:extLst>
              <a:ext uri="{FF2B5EF4-FFF2-40B4-BE49-F238E27FC236}">
                <a16:creationId xmlns="" xmlns:a16="http://schemas.microsoft.com/office/drawing/2014/main" id="{0A4D5AF2-AD6C-414D-8D8D-FE60C7A87CBD}"/>
              </a:ext>
            </a:extLst>
          </p:cNvPr>
          <p:cNvSpPr txBox="1"/>
          <p:nvPr/>
        </p:nvSpPr>
        <p:spPr>
          <a:xfrm>
            <a:off x="10484021" y="100652"/>
            <a:ext cx="1396313" cy="1015663"/>
          </a:xfrm>
          <a:prstGeom prst="rect">
            <a:avLst/>
          </a:prstGeom>
          <a:noFill/>
        </p:spPr>
        <p:txBody>
          <a:bodyPr wrap="square" rtlCol="0">
            <a:spAutoFit/>
          </a:bodyPr>
          <a:lstStyle/>
          <a:p>
            <a:r>
              <a:rPr lang="en-US" sz="6000" b="1" dirty="0"/>
              <a:t>E</a:t>
            </a:r>
          </a:p>
        </p:txBody>
      </p:sp>
      <p:sp>
        <p:nvSpPr>
          <p:cNvPr id="12" name="Title 1">
            <a:extLst>
              <a:ext uri="{FF2B5EF4-FFF2-40B4-BE49-F238E27FC236}">
                <a16:creationId xmlns="" xmlns:a16="http://schemas.microsoft.com/office/drawing/2014/main" id="{7FF4CFA0-25ED-0645-8AE0-3953FA2523B2}"/>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3" name="Title 1">
            <a:extLst>
              <a:ext uri="{FF2B5EF4-FFF2-40B4-BE49-F238E27FC236}">
                <a16:creationId xmlns="" xmlns:a16="http://schemas.microsoft.com/office/drawing/2014/main" id="{D31C22B0-F789-FD40-9A49-F21404803BB1}"/>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4" name="Title 1">
            <a:extLst>
              <a:ext uri="{FF2B5EF4-FFF2-40B4-BE49-F238E27FC236}">
                <a16:creationId xmlns="" xmlns:a16="http://schemas.microsoft.com/office/drawing/2014/main" id="{25F3B554-C748-1E44-8FCE-A2FC93680FAD}"/>
              </a:ext>
            </a:extLst>
          </p:cNvPr>
          <p:cNvSpPr txBox="1">
            <a:spLocks/>
          </p:cNvSpPr>
          <p:nvPr/>
        </p:nvSpPr>
        <p:spPr bwMode="gray">
          <a:xfrm>
            <a:off x="1416541" y="85604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10774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8C5C3C-1C46-174D-9559-8DA180512029}"/>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1BF5C8E1-92EB-9147-9A33-275970079189}"/>
              </a:ext>
            </a:extLst>
          </p:cNvPr>
          <p:cNvSpPr>
            <a:spLocks noGrp="1"/>
          </p:cNvSpPr>
          <p:nvPr>
            <p:ph idx="1"/>
          </p:nvPr>
        </p:nvSpPr>
        <p:spPr>
          <a:xfrm>
            <a:off x="1024467" y="2960158"/>
            <a:ext cx="10515600" cy="1325563"/>
          </a:xfrm>
        </p:spPr>
        <p:txBody>
          <a:bodyPr/>
          <a:lstStyle/>
          <a:p>
            <a:pPr marL="0" indent="0">
              <a:buNone/>
            </a:pPr>
            <a:r>
              <a:rPr lang="en-US" sz="3000" b="1" dirty="0"/>
              <a:t>#16.  What is Selenium role in COVID-19?</a:t>
            </a:r>
          </a:p>
          <a:p>
            <a:pPr marL="0" indent="0">
              <a:buNone/>
            </a:pPr>
            <a:endParaRPr lang="en-US" dirty="0"/>
          </a:p>
        </p:txBody>
      </p:sp>
      <p:sp>
        <p:nvSpPr>
          <p:cNvPr id="4" name="TextBox 3">
            <a:extLst>
              <a:ext uri="{FF2B5EF4-FFF2-40B4-BE49-F238E27FC236}">
                <a16:creationId xmlns="" xmlns:a16="http://schemas.microsoft.com/office/drawing/2014/main" id="{DB3F7FDC-D0A4-694B-A0B2-C3D5D3EBA428}"/>
              </a:ext>
            </a:extLst>
          </p:cNvPr>
          <p:cNvSpPr txBox="1"/>
          <p:nvPr/>
        </p:nvSpPr>
        <p:spPr>
          <a:xfrm>
            <a:off x="1024467" y="3749365"/>
            <a:ext cx="10515599" cy="1815882"/>
          </a:xfrm>
          <a:prstGeom prst="rect">
            <a:avLst/>
          </a:prstGeom>
          <a:noFill/>
        </p:spPr>
        <p:txBody>
          <a:bodyPr wrap="square" rtlCol="0">
            <a:spAutoFit/>
          </a:bodyPr>
          <a:lstStyle/>
          <a:p>
            <a:r>
              <a:rPr lang="en-US" sz="2800" dirty="0"/>
              <a:t>Ans:  Some studies have shown that Selenium deficiency may be associated with COVID-19 risk, there is a hypothesis that Selenium supplements might help with COVID-19 but it has not yet been studied in humans for treating COVID-19.</a:t>
            </a:r>
          </a:p>
        </p:txBody>
      </p:sp>
      <p:sp>
        <p:nvSpPr>
          <p:cNvPr id="5" name="Title 1">
            <a:extLst>
              <a:ext uri="{FF2B5EF4-FFF2-40B4-BE49-F238E27FC236}">
                <a16:creationId xmlns="" xmlns:a16="http://schemas.microsoft.com/office/drawing/2014/main" id="{3850FD04-5DE8-684F-9844-68EE1782F6AE}"/>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6" name="Title 1">
            <a:extLst>
              <a:ext uri="{FF2B5EF4-FFF2-40B4-BE49-F238E27FC236}">
                <a16:creationId xmlns="" xmlns:a16="http://schemas.microsoft.com/office/drawing/2014/main" id="{8B76D3BB-17A9-5349-A979-BAA05C3EFBD7}"/>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7" name="Title 1">
            <a:extLst>
              <a:ext uri="{FF2B5EF4-FFF2-40B4-BE49-F238E27FC236}">
                <a16:creationId xmlns="" xmlns:a16="http://schemas.microsoft.com/office/drawing/2014/main" id="{F1D071C3-3B49-DD43-8630-3E4DCB7263F7}"/>
              </a:ext>
            </a:extLst>
          </p:cNvPr>
          <p:cNvSpPr txBox="1">
            <a:spLocks/>
          </p:cNvSpPr>
          <p:nvPr/>
        </p:nvSpPr>
        <p:spPr bwMode="gray">
          <a:xfrm>
            <a:off x="1416541" y="85604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165126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575F1F-3E27-1141-A9C9-BC5E1504D6F5}"/>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8D081B11-34CE-C641-BCEF-0E3301B549B4}"/>
              </a:ext>
            </a:extLst>
          </p:cNvPr>
          <p:cNvSpPr>
            <a:spLocks noGrp="1"/>
          </p:cNvSpPr>
          <p:nvPr>
            <p:ph idx="1"/>
          </p:nvPr>
        </p:nvSpPr>
        <p:spPr>
          <a:xfrm>
            <a:off x="559028" y="2364949"/>
            <a:ext cx="11073943" cy="1325563"/>
          </a:xfrm>
        </p:spPr>
        <p:txBody>
          <a:bodyPr>
            <a:normAutofit/>
          </a:bodyPr>
          <a:lstStyle/>
          <a:p>
            <a:pPr marL="0" indent="0">
              <a:buNone/>
            </a:pPr>
            <a:r>
              <a:rPr lang="en-US" sz="2800" b="1" dirty="0"/>
              <a:t>#17.  Which of the following is/are true regarding types of 	     		masks against COVID 19?</a:t>
            </a:r>
          </a:p>
          <a:p>
            <a:pPr marL="0" indent="0">
              <a:buNone/>
            </a:pPr>
            <a:endParaRPr lang="en-US" sz="3000" b="1" dirty="0"/>
          </a:p>
        </p:txBody>
      </p:sp>
      <p:sp>
        <p:nvSpPr>
          <p:cNvPr id="4" name="TextBox 3">
            <a:extLst>
              <a:ext uri="{FF2B5EF4-FFF2-40B4-BE49-F238E27FC236}">
                <a16:creationId xmlns="" xmlns:a16="http://schemas.microsoft.com/office/drawing/2014/main" id="{87C29049-C381-B442-851D-B1ECDD4F9039}"/>
              </a:ext>
            </a:extLst>
          </p:cNvPr>
          <p:cNvSpPr txBox="1"/>
          <p:nvPr/>
        </p:nvSpPr>
        <p:spPr>
          <a:xfrm>
            <a:off x="949411" y="3358978"/>
            <a:ext cx="10801865" cy="707886"/>
          </a:xfrm>
          <a:prstGeom prst="rect">
            <a:avLst/>
          </a:prstGeom>
          <a:noFill/>
        </p:spPr>
        <p:txBody>
          <a:bodyPr wrap="square" rtlCol="0">
            <a:spAutoFit/>
          </a:bodyPr>
          <a:lstStyle/>
          <a:p>
            <a:r>
              <a:rPr lang="en-US" sz="2000" dirty="0"/>
              <a:t>A.  N95 still the most effective while knitted masks, bandanas, fleece neck gaiters have higher levels of droplet transmission.</a:t>
            </a:r>
          </a:p>
        </p:txBody>
      </p:sp>
      <p:sp>
        <p:nvSpPr>
          <p:cNvPr id="5" name="TextBox 4">
            <a:extLst>
              <a:ext uri="{FF2B5EF4-FFF2-40B4-BE49-F238E27FC236}">
                <a16:creationId xmlns="" xmlns:a16="http://schemas.microsoft.com/office/drawing/2014/main" id="{6BCDF471-B304-3A43-B3A7-A570D7454950}"/>
              </a:ext>
            </a:extLst>
          </p:cNvPr>
          <p:cNvSpPr txBox="1"/>
          <p:nvPr/>
        </p:nvSpPr>
        <p:spPr>
          <a:xfrm>
            <a:off x="949411" y="4075331"/>
            <a:ext cx="10801865" cy="1323439"/>
          </a:xfrm>
          <a:prstGeom prst="rect">
            <a:avLst/>
          </a:prstGeom>
          <a:noFill/>
        </p:spPr>
        <p:txBody>
          <a:bodyPr wrap="square" rtlCol="0">
            <a:spAutoFit/>
          </a:bodyPr>
          <a:lstStyle/>
          <a:p>
            <a:r>
              <a:rPr lang="en-US" sz="2000" dirty="0"/>
              <a:t>B.  All Mask types reduce the droplet transmission compared to no mask at all, with the exception of the gaiter type neck fleece which appears to cause the largest droplets to disperse into a multitude of smaller droplets, and since those smaller droplets can remain airborne longer, the fleece neck gaiter type of masks should be avoided</a:t>
            </a:r>
          </a:p>
        </p:txBody>
      </p:sp>
      <p:sp>
        <p:nvSpPr>
          <p:cNvPr id="6" name="TextBox 5">
            <a:extLst>
              <a:ext uri="{FF2B5EF4-FFF2-40B4-BE49-F238E27FC236}">
                <a16:creationId xmlns="" xmlns:a16="http://schemas.microsoft.com/office/drawing/2014/main" id="{FA250966-0E82-2144-8552-776EA73F0D15}"/>
              </a:ext>
            </a:extLst>
          </p:cNvPr>
          <p:cNvSpPr txBox="1"/>
          <p:nvPr/>
        </p:nvSpPr>
        <p:spPr>
          <a:xfrm>
            <a:off x="949411" y="5431669"/>
            <a:ext cx="2810385" cy="400110"/>
          </a:xfrm>
          <a:prstGeom prst="rect">
            <a:avLst/>
          </a:prstGeom>
          <a:noFill/>
        </p:spPr>
        <p:txBody>
          <a:bodyPr wrap="none" rtlCol="0">
            <a:spAutoFit/>
          </a:bodyPr>
          <a:lstStyle/>
          <a:p>
            <a:r>
              <a:rPr lang="en-US" sz="2000" dirty="0"/>
              <a:t>C.  Both A&amp;B are true</a:t>
            </a:r>
          </a:p>
        </p:txBody>
      </p:sp>
      <p:sp>
        <p:nvSpPr>
          <p:cNvPr id="7" name="TextBox 6">
            <a:extLst>
              <a:ext uri="{FF2B5EF4-FFF2-40B4-BE49-F238E27FC236}">
                <a16:creationId xmlns="" xmlns:a16="http://schemas.microsoft.com/office/drawing/2014/main" id="{108C7936-A75D-CC43-9FBA-AC0DD199C192}"/>
              </a:ext>
            </a:extLst>
          </p:cNvPr>
          <p:cNvSpPr txBox="1"/>
          <p:nvPr/>
        </p:nvSpPr>
        <p:spPr>
          <a:xfrm>
            <a:off x="949411" y="5872358"/>
            <a:ext cx="2879314" cy="400110"/>
          </a:xfrm>
          <a:prstGeom prst="rect">
            <a:avLst/>
          </a:prstGeom>
          <a:noFill/>
        </p:spPr>
        <p:txBody>
          <a:bodyPr wrap="none" rtlCol="0">
            <a:spAutoFit/>
          </a:bodyPr>
          <a:lstStyle/>
          <a:p>
            <a:r>
              <a:rPr lang="en-US" sz="2000" dirty="0"/>
              <a:t>D.  Both A&amp;B are false</a:t>
            </a:r>
          </a:p>
        </p:txBody>
      </p:sp>
      <p:sp>
        <p:nvSpPr>
          <p:cNvPr id="8" name="Title 1">
            <a:extLst>
              <a:ext uri="{FF2B5EF4-FFF2-40B4-BE49-F238E27FC236}">
                <a16:creationId xmlns="" xmlns:a16="http://schemas.microsoft.com/office/drawing/2014/main" id="{F0AF2A07-449C-3548-9F0C-CAEC233D6EEB}"/>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9" name="Title 1">
            <a:extLst>
              <a:ext uri="{FF2B5EF4-FFF2-40B4-BE49-F238E27FC236}">
                <a16:creationId xmlns="" xmlns:a16="http://schemas.microsoft.com/office/drawing/2014/main" id="{84FEE741-B003-C245-8753-13AD8F3C9AE3}"/>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0" name="Title 1">
            <a:extLst>
              <a:ext uri="{FF2B5EF4-FFF2-40B4-BE49-F238E27FC236}">
                <a16:creationId xmlns="" xmlns:a16="http://schemas.microsoft.com/office/drawing/2014/main" id="{3932C53E-4748-2C41-B1F5-A82345F901A4}"/>
              </a:ext>
            </a:extLst>
          </p:cNvPr>
          <p:cNvSpPr txBox="1">
            <a:spLocks/>
          </p:cNvSpPr>
          <p:nvPr/>
        </p:nvSpPr>
        <p:spPr bwMode="gray">
          <a:xfrm>
            <a:off x="1416541" y="940575"/>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174815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13F04-3460-BE44-989E-7D85F39EBBA4}"/>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51F20ACC-1CE5-6C40-9368-E782779CE9EE}"/>
              </a:ext>
            </a:extLst>
          </p:cNvPr>
          <p:cNvSpPr>
            <a:spLocks noGrp="1"/>
          </p:cNvSpPr>
          <p:nvPr>
            <p:ph idx="1"/>
          </p:nvPr>
        </p:nvSpPr>
        <p:spPr>
          <a:xfrm>
            <a:off x="663886" y="3029718"/>
            <a:ext cx="12713448" cy="855791"/>
          </a:xfrm>
        </p:spPr>
        <p:txBody>
          <a:bodyPr>
            <a:noAutofit/>
          </a:bodyPr>
          <a:lstStyle/>
          <a:p>
            <a:pPr marL="0" indent="0">
              <a:buNone/>
            </a:pPr>
            <a:r>
              <a:rPr lang="en-US" sz="3000" b="1" dirty="0"/>
              <a:t>#18.  How much will it cost to get the COVID-19 vaccine? </a:t>
            </a:r>
          </a:p>
          <a:p>
            <a:pPr marL="0" indent="0">
              <a:buNone/>
            </a:pPr>
            <a:endParaRPr lang="en-US" sz="3000" b="1" dirty="0"/>
          </a:p>
        </p:txBody>
      </p:sp>
      <p:sp>
        <p:nvSpPr>
          <p:cNvPr id="4" name="TextBox 3">
            <a:extLst>
              <a:ext uri="{FF2B5EF4-FFF2-40B4-BE49-F238E27FC236}">
                <a16:creationId xmlns="" xmlns:a16="http://schemas.microsoft.com/office/drawing/2014/main" id="{EA9EF9A9-03B8-5848-AE03-DA67B598B58C}"/>
              </a:ext>
            </a:extLst>
          </p:cNvPr>
          <p:cNvSpPr txBox="1"/>
          <p:nvPr/>
        </p:nvSpPr>
        <p:spPr>
          <a:xfrm>
            <a:off x="1154953" y="4192423"/>
            <a:ext cx="10021047" cy="1384995"/>
          </a:xfrm>
          <a:prstGeom prst="rect">
            <a:avLst/>
          </a:prstGeom>
          <a:noFill/>
        </p:spPr>
        <p:txBody>
          <a:bodyPr wrap="square" rtlCol="0">
            <a:spAutoFit/>
          </a:bodyPr>
          <a:lstStyle/>
          <a:p>
            <a:r>
              <a:rPr lang="en-US" sz="2800" dirty="0"/>
              <a:t>Ans:  The U.S. government is providing the COVID-19 vaccine free of charge to all people living in the U.S. regardless of their immigration or health insurance status.</a:t>
            </a:r>
          </a:p>
        </p:txBody>
      </p:sp>
      <p:sp>
        <p:nvSpPr>
          <p:cNvPr id="5" name="Title 1">
            <a:extLst>
              <a:ext uri="{FF2B5EF4-FFF2-40B4-BE49-F238E27FC236}">
                <a16:creationId xmlns="" xmlns:a16="http://schemas.microsoft.com/office/drawing/2014/main" id="{7BBC0C05-3021-BC4A-ABC6-90E658069722}"/>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6" name="Title 1">
            <a:extLst>
              <a:ext uri="{FF2B5EF4-FFF2-40B4-BE49-F238E27FC236}">
                <a16:creationId xmlns="" xmlns:a16="http://schemas.microsoft.com/office/drawing/2014/main" id="{4BE90F85-4955-2B4D-8D7F-395992765C6C}"/>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7" name="Title 1">
            <a:extLst>
              <a:ext uri="{FF2B5EF4-FFF2-40B4-BE49-F238E27FC236}">
                <a16:creationId xmlns="" xmlns:a16="http://schemas.microsoft.com/office/drawing/2014/main" id="{C79E9CA2-CF95-1342-B496-A18AE86FE0E2}"/>
              </a:ext>
            </a:extLst>
          </p:cNvPr>
          <p:cNvSpPr txBox="1">
            <a:spLocks/>
          </p:cNvSpPr>
          <p:nvPr/>
        </p:nvSpPr>
        <p:spPr bwMode="gray">
          <a:xfrm>
            <a:off x="1924541" y="927100"/>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 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302346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D62082-FED4-4242-87F3-3E0C6108DA5D}"/>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1AD8E9A3-D92A-A340-BBF3-B4F842F301C8}"/>
              </a:ext>
            </a:extLst>
          </p:cNvPr>
          <p:cNvSpPr>
            <a:spLocks noGrp="1"/>
          </p:cNvSpPr>
          <p:nvPr>
            <p:ph idx="1"/>
          </p:nvPr>
        </p:nvSpPr>
        <p:spPr>
          <a:xfrm>
            <a:off x="431799" y="2657210"/>
            <a:ext cx="11573933" cy="965631"/>
          </a:xfrm>
        </p:spPr>
        <p:txBody>
          <a:bodyPr>
            <a:noAutofit/>
          </a:bodyPr>
          <a:lstStyle/>
          <a:p>
            <a:pPr marL="0" indent="0">
              <a:buNone/>
            </a:pPr>
            <a:r>
              <a:rPr lang="en-US" sz="3000" b="1" dirty="0"/>
              <a:t>#19.  Should you take pain relievers before COVID Vaccine? </a:t>
            </a:r>
          </a:p>
          <a:p>
            <a:pPr marL="0" indent="0">
              <a:buNone/>
            </a:pPr>
            <a:endParaRPr lang="en-US" sz="3000" b="1" dirty="0"/>
          </a:p>
        </p:txBody>
      </p:sp>
      <p:sp>
        <p:nvSpPr>
          <p:cNvPr id="5" name="TextBox 4">
            <a:extLst>
              <a:ext uri="{FF2B5EF4-FFF2-40B4-BE49-F238E27FC236}">
                <a16:creationId xmlns="" xmlns:a16="http://schemas.microsoft.com/office/drawing/2014/main" id="{B0DFE68F-E244-C24C-9132-7C03F9D341C2}"/>
              </a:ext>
            </a:extLst>
          </p:cNvPr>
          <p:cNvSpPr txBox="1"/>
          <p:nvPr/>
        </p:nvSpPr>
        <p:spPr>
          <a:xfrm>
            <a:off x="1393039" y="3338398"/>
            <a:ext cx="10131992" cy="954107"/>
          </a:xfrm>
          <a:prstGeom prst="rect">
            <a:avLst/>
          </a:prstGeom>
          <a:noFill/>
        </p:spPr>
        <p:txBody>
          <a:bodyPr wrap="square" rtlCol="0">
            <a:spAutoFit/>
          </a:bodyPr>
          <a:lstStyle/>
          <a:p>
            <a:r>
              <a:rPr lang="en-US" sz="2800" dirty="0"/>
              <a:t>Ans:  The CDC currently recommends against taking any pain relievers before you get a COVID-19 vaccine.</a:t>
            </a:r>
          </a:p>
        </p:txBody>
      </p:sp>
      <p:sp>
        <p:nvSpPr>
          <p:cNvPr id="6" name="TextBox 5">
            <a:extLst>
              <a:ext uri="{FF2B5EF4-FFF2-40B4-BE49-F238E27FC236}">
                <a16:creationId xmlns="" xmlns:a16="http://schemas.microsoft.com/office/drawing/2014/main" id="{8415B822-B385-1647-8B07-4F59EB51C65C}"/>
              </a:ext>
            </a:extLst>
          </p:cNvPr>
          <p:cNvSpPr txBox="1"/>
          <p:nvPr/>
        </p:nvSpPr>
        <p:spPr>
          <a:xfrm>
            <a:off x="431799" y="4599419"/>
            <a:ext cx="10273966" cy="553998"/>
          </a:xfrm>
          <a:prstGeom prst="rect">
            <a:avLst/>
          </a:prstGeom>
          <a:noFill/>
        </p:spPr>
        <p:txBody>
          <a:bodyPr wrap="none" rtlCol="0">
            <a:spAutoFit/>
          </a:bodyPr>
          <a:lstStyle/>
          <a:p>
            <a:r>
              <a:rPr lang="en-US" sz="3000" b="1" dirty="0"/>
              <a:t>#20.  Does the COVID Vaccine impact menstruation? </a:t>
            </a:r>
          </a:p>
        </p:txBody>
      </p:sp>
      <p:sp>
        <p:nvSpPr>
          <p:cNvPr id="7" name="TextBox 6">
            <a:extLst>
              <a:ext uri="{FF2B5EF4-FFF2-40B4-BE49-F238E27FC236}">
                <a16:creationId xmlns="" xmlns:a16="http://schemas.microsoft.com/office/drawing/2014/main" id="{BFDF7571-5ED0-C043-8CF0-E9C9D06FE15E}"/>
              </a:ext>
            </a:extLst>
          </p:cNvPr>
          <p:cNvSpPr txBox="1"/>
          <p:nvPr/>
        </p:nvSpPr>
        <p:spPr>
          <a:xfrm>
            <a:off x="1416541" y="5361547"/>
            <a:ext cx="1609736" cy="523220"/>
          </a:xfrm>
          <a:prstGeom prst="rect">
            <a:avLst/>
          </a:prstGeom>
          <a:noFill/>
        </p:spPr>
        <p:txBody>
          <a:bodyPr wrap="none" rtlCol="0">
            <a:spAutoFit/>
          </a:bodyPr>
          <a:lstStyle/>
          <a:p>
            <a:r>
              <a:rPr lang="en-US" sz="2800" dirty="0"/>
              <a:t>Ans:  No</a:t>
            </a:r>
          </a:p>
        </p:txBody>
      </p:sp>
      <p:sp>
        <p:nvSpPr>
          <p:cNvPr id="8" name="Title 1">
            <a:extLst>
              <a:ext uri="{FF2B5EF4-FFF2-40B4-BE49-F238E27FC236}">
                <a16:creationId xmlns="" xmlns:a16="http://schemas.microsoft.com/office/drawing/2014/main" id="{C1E787D2-3D1E-D54B-83F6-AFD1E1243171}"/>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9" name="Title 1">
            <a:extLst>
              <a:ext uri="{FF2B5EF4-FFF2-40B4-BE49-F238E27FC236}">
                <a16:creationId xmlns="" xmlns:a16="http://schemas.microsoft.com/office/drawing/2014/main" id="{259CC8B5-D1A4-3F44-A012-346AC9F207E4}"/>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0" name="Title 1">
            <a:extLst>
              <a:ext uri="{FF2B5EF4-FFF2-40B4-BE49-F238E27FC236}">
                <a16:creationId xmlns="" xmlns:a16="http://schemas.microsoft.com/office/drawing/2014/main" id="{EC2FACFC-5027-A24A-92B6-BEF5F948C602}"/>
              </a:ext>
            </a:extLst>
          </p:cNvPr>
          <p:cNvSpPr txBox="1">
            <a:spLocks/>
          </p:cNvSpPr>
          <p:nvPr/>
        </p:nvSpPr>
        <p:spPr bwMode="gray">
          <a:xfrm>
            <a:off x="1715293" y="927100"/>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33580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6388C4-0AB2-5549-BF42-585D5E814D9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A9CB4043-6DD6-0642-A632-671F91EA8A5E}"/>
              </a:ext>
            </a:extLst>
          </p:cNvPr>
          <p:cNvSpPr>
            <a:spLocks noGrp="1"/>
          </p:cNvSpPr>
          <p:nvPr>
            <p:ph idx="1"/>
          </p:nvPr>
        </p:nvSpPr>
        <p:spPr>
          <a:xfrm>
            <a:off x="478068" y="2828110"/>
            <a:ext cx="11235863" cy="1201780"/>
          </a:xfrm>
        </p:spPr>
        <p:txBody>
          <a:bodyPr>
            <a:normAutofit/>
          </a:bodyPr>
          <a:lstStyle/>
          <a:p>
            <a:pPr marL="0" indent="0">
              <a:buNone/>
            </a:pPr>
            <a:r>
              <a:rPr lang="en-US" sz="3000" b="1" dirty="0"/>
              <a:t>#21. Can I get the COVID-19 vaccine if my immune 	system            	     is compromised? </a:t>
            </a:r>
          </a:p>
          <a:p>
            <a:pPr marL="0" indent="0">
              <a:buNone/>
            </a:pPr>
            <a:endParaRPr lang="en-US" sz="3000" b="1" dirty="0"/>
          </a:p>
        </p:txBody>
      </p:sp>
      <p:sp>
        <p:nvSpPr>
          <p:cNvPr id="4" name="TextBox 3">
            <a:extLst>
              <a:ext uri="{FF2B5EF4-FFF2-40B4-BE49-F238E27FC236}">
                <a16:creationId xmlns="" xmlns:a16="http://schemas.microsoft.com/office/drawing/2014/main" id="{EF6D8C19-B64C-5449-AB7F-1A961FCE00B0}"/>
              </a:ext>
            </a:extLst>
          </p:cNvPr>
          <p:cNvSpPr txBox="1"/>
          <p:nvPr/>
        </p:nvSpPr>
        <p:spPr>
          <a:xfrm>
            <a:off x="1507398" y="4029890"/>
            <a:ext cx="9177199" cy="2246769"/>
          </a:xfrm>
          <a:prstGeom prst="rect">
            <a:avLst/>
          </a:prstGeom>
          <a:noFill/>
        </p:spPr>
        <p:txBody>
          <a:bodyPr wrap="square" rtlCol="0">
            <a:spAutoFit/>
          </a:bodyPr>
          <a:lstStyle/>
          <a:p>
            <a:r>
              <a:rPr lang="en-US" sz="2800" dirty="0"/>
              <a:t>Ans:  CDC recommends that people with moderately to severely compromised immune systems received an additional dose of mRNA COVID-19 vaccine at least 4 weeks after a second dose of Pfizer or </a:t>
            </a:r>
            <a:r>
              <a:rPr lang="en-US" sz="2800" dirty="0" err="1"/>
              <a:t>Moderna</a:t>
            </a:r>
            <a:r>
              <a:rPr lang="en-US" sz="2800" dirty="0"/>
              <a:t> COVID-19 vaccine. </a:t>
            </a:r>
          </a:p>
        </p:txBody>
      </p:sp>
      <p:sp>
        <p:nvSpPr>
          <p:cNvPr id="5" name="Title 1">
            <a:extLst>
              <a:ext uri="{FF2B5EF4-FFF2-40B4-BE49-F238E27FC236}">
                <a16:creationId xmlns="" xmlns:a16="http://schemas.microsoft.com/office/drawing/2014/main" id="{554CE85E-971E-1B45-9F9B-67D32BE34214}"/>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6" name="Title 1">
            <a:extLst>
              <a:ext uri="{FF2B5EF4-FFF2-40B4-BE49-F238E27FC236}">
                <a16:creationId xmlns="" xmlns:a16="http://schemas.microsoft.com/office/drawing/2014/main" id="{16169954-E723-E64B-AA6E-B8A5B1CD7F7D}"/>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7" name="Title 1">
            <a:extLst>
              <a:ext uri="{FF2B5EF4-FFF2-40B4-BE49-F238E27FC236}">
                <a16:creationId xmlns="" xmlns:a16="http://schemas.microsoft.com/office/drawing/2014/main" id="{392706F9-7D23-504A-90C2-3BE06FC640F2}"/>
              </a:ext>
            </a:extLst>
          </p:cNvPr>
          <p:cNvSpPr txBox="1">
            <a:spLocks/>
          </p:cNvSpPr>
          <p:nvPr/>
        </p:nvSpPr>
        <p:spPr bwMode="gray">
          <a:xfrm>
            <a:off x="1715292" y="907820"/>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219072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1" y="533401"/>
            <a:ext cx="8504767" cy="1293813"/>
          </a:xfrm>
        </p:spPr>
        <p:txBody>
          <a:bodyPr/>
          <a:lstStyle/>
          <a:p>
            <a:pPr eaLnBrk="1" hangingPunct="1">
              <a:defRPr/>
            </a:pPr>
            <a:r>
              <a:rPr lang="en-US" sz="4400" b="1" dirty="0">
                <a:solidFill>
                  <a:srgbClr val="FFFF00"/>
                </a:solidFill>
                <a:latin typeface="Arial Black" panose="020B0A04020102020204" pitchFamily="34" charset="0"/>
              </a:rPr>
              <a:t>1918 Pandemic</a:t>
            </a:r>
          </a:p>
        </p:txBody>
      </p:sp>
      <p:sp>
        <p:nvSpPr>
          <p:cNvPr id="15363" name="Content Placeholder 2"/>
          <p:cNvSpPr>
            <a:spLocks noGrp="1" noChangeArrowheads="1"/>
          </p:cNvSpPr>
          <p:nvPr>
            <p:ph idx="1"/>
          </p:nvPr>
        </p:nvSpPr>
        <p:spPr>
          <a:xfrm>
            <a:off x="791634" y="1993900"/>
            <a:ext cx="10608733" cy="4070350"/>
          </a:xfrm>
        </p:spPr>
        <p:txBody>
          <a:bodyPr/>
          <a:lstStyle/>
          <a:p>
            <a:pPr eaLnBrk="1" hangingPunct="1"/>
            <a:r>
              <a:rPr lang="en-US" altLang="en-US" smtClean="0">
                <a:latin typeface="Tahoma" pitchFamily="34" charset="0"/>
                <a:cs typeface="Tahoma" pitchFamily="34" charset="0"/>
              </a:rPr>
              <a:t>WWI</a:t>
            </a:r>
          </a:p>
          <a:p>
            <a:pPr eaLnBrk="1" hangingPunct="1"/>
            <a:r>
              <a:rPr lang="en-US" altLang="en-US" smtClean="0">
                <a:latin typeface="Tahoma" pitchFamily="34" charset="0"/>
                <a:cs typeface="Tahoma" pitchFamily="34" charset="0"/>
              </a:rPr>
              <a:t>Influenza outbreak, Spanish flu, spread from troop to troop</a:t>
            </a:r>
          </a:p>
          <a:p>
            <a:pPr eaLnBrk="1" hangingPunct="1"/>
            <a:r>
              <a:rPr lang="en-US" altLang="en-US" smtClean="0">
                <a:latin typeface="Tahoma" pitchFamily="34" charset="0"/>
                <a:cs typeface="Tahoma" pitchFamily="34" charset="0"/>
              </a:rPr>
              <a:t>Movement of the troops spread the virus</a:t>
            </a:r>
          </a:p>
          <a:p>
            <a:pPr eaLnBrk="1" hangingPunct="1"/>
            <a:r>
              <a:rPr lang="en-US" altLang="en-US" smtClean="0">
                <a:latin typeface="Tahoma" pitchFamily="34" charset="0"/>
                <a:cs typeface="Tahoma" pitchFamily="34" charset="0"/>
              </a:rPr>
              <a:t>Origination is unknown.  Possibly Madrid, King of Spain was infected = Spanish Flu</a:t>
            </a:r>
          </a:p>
          <a:p>
            <a:pPr eaLnBrk="1" hangingPunct="1"/>
            <a:r>
              <a:rPr lang="en-US" altLang="en-US" smtClean="0">
                <a:latin typeface="Tahoma" pitchFamily="34" charset="0"/>
                <a:cs typeface="Tahoma" pitchFamily="34" charset="0"/>
              </a:rPr>
              <a:t>Traced back to Avian origin, H1N1</a:t>
            </a:r>
          </a:p>
          <a:p>
            <a:pPr eaLnBrk="1" hangingPunct="1"/>
            <a:r>
              <a:rPr lang="en-US" altLang="en-US" smtClean="0">
                <a:latin typeface="Tahoma" pitchFamily="34" charset="0"/>
                <a:cs typeface="Tahoma" pitchFamily="34" charset="0"/>
              </a:rPr>
              <a:t>H1N1 Epidemic but with WWI became pandemic</a:t>
            </a:r>
          </a:p>
          <a:p>
            <a:pPr eaLnBrk="1" hangingPunct="1"/>
            <a:r>
              <a:rPr lang="en-US" altLang="en-US" smtClean="0">
                <a:latin typeface="Tahoma" pitchFamily="34" charset="0"/>
                <a:cs typeface="Tahoma" pitchFamily="34" charset="0"/>
              </a:rPr>
              <a:t>Started winter and gradually died down in the summer</a:t>
            </a:r>
          </a:p>
          <a:p>
            <a:pPr eaLnBrk="1" hangingPunct="1"/>
            <a:r>
              <a:rPr lang="en-US" altLang="en-US" smtClean="0">
                <a:latin typeface="Tahoma" pitchFamily="34" charset="0"/>
                <a:cs typeface="Tahoma" pitchFamily="34" charset="0"/>
              </a:rPr>
              <a:t>However, second wave hit as it approached winter 1918 more deadly! A devastating wave of infection.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10D5DA-A402-EA42-9F3B-639551732D36}"/>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177CD60F-D80B-0143-8998-F70EFDFADFC8}"/>
              </a:ext>
            </a:extLst>
          </p:cNvPr>
          <p:cNvSpPr>
            <a:spLocks noGrp="1"/>
          </p:cNvSpPr>
          <p:nvPr>
            <p:ph idx="1"/>
          </p:nvPr>
        </p:nvSpPr>
        <p:spPr>
          <a:xfrm>
            <a:off x="1154952" y="2626912"/>
            <a:ext cx="10515600" cy="1510699"/>
          </a:xfrm>
        </p:spPr>
        <p:txBody>
          <a:bodyPr>
            <a:normAutofit/>
          </a:bodyPr>
          <a:lstStyle/>
          <a:p>
            <a:pPr marL="0" indent="0">
              <a:buNone/>
            </a:pPr>
            <a:r>
              <a:rPr lang="en-US" sz="3000" b="1" dirty="0"/>
              <a:t>#22.  Which autoimmune conditions have been linked 			 to COVID-19 infection?</a:t>
            </a:r>
          </a:p>
          <a:p>
            <a:pPr marL="0" indent="0">
              <a:buNone/>
            </a:pPr>
            <a:endParaRPr lang="en-US" sz="3000" b="1" dirty="0"/>
          </a:p>
        </p:txBody>
      </p:sp>
      <p:sp>
        <p:nvSpPr>
          <p:cNvPr id="4" name="TextBox 3">
            <a:extLst>
              <a:ext uri="{FF2B5EF4-FFF2-40B4-BE49-F238E27FC236}">
                <a16:creationId xmlns="" xmlns:a16="http://schemas.microsoft.com/office/drawing/2014/main" id="{CC3D9B12-F4FF-894A-BB4C-309B74E6884A}"/>
              </a:ext>
            </a:extLst>
          </p:cNvPr>
          <p:cNvSpPr txBox="1"/>
          <p:nvPr/>
        </p:nvSpPr>
        <p:spPr>
          <a:xfrm>
            <a:off x="2216894" y="3721861"/>
            <a:ext cx="1447832" cy="523220"/>
          </a:xfrm>
          <a:prstGeom prst="rect">
            <a:avLst/>
          </a:prstGeom>
          <a:noFill/>
        </p:spPr>
        <p:txBody>
          <a:bodyPr wrap="none" rtlCol="0">
            <a:spAutoFit/>
          </a:bodyPr>
          <a:lstStyle/>
          <a:p>
            <a:r>
              <a:rPr lang="en-US" sz="2800" dirty="0"/>
              <a:t>A.  GBS</a:t>
            </a:r>
          </a:p>
        </p:txBody>
      </p:sp>
      <p:sp>
        <p:nvSpPr>
          <p:cNvPr id="5" name="TextBox 4">
            <a:extLst>
              <a:ext uri="{FF2B5EF4-FFF2-40B4-BE49-F238E27FC236}">
                <a16:creationId xmlns="" xmlns:a16="http://schemas.microsoft.com/office/drawing/2014/main" id="{93DAD121-57CC-EE4E-96CE-AD4AE200F7BF}"/>
              </a:ext>
            </a:extLst>
          </p:cNvPr>
          <p:cNvSpPr txBox="1"/>
          <p:nvPr/>
        </p:nvSpPr>
        <p:spPr>
          <a:xfrm>
            <a:off x="2216894" y="4189174"/>
            <a:ext cx="1236236" cy="523220"/>
          </a:xfrm>
          <a:prstGeom prst="rect">
            <a:avLst/>
          </a:prstGeom>
          <a:noFill/>
        </p:spPr>
        <p:txBody>
          <a:bodyPr wrap="none" rtlCol="0">
            <a:spAutoFit/>
          </a:bodyPr>
          <a:lstStyle/>
          <a:p>
            <a:r>
              <a:rPr lang="en-US" sz="2800" dirty="0"/>
              <a:t>B.   ITP</a:t>
            </a:r>
          </a:p>
        </p:txBody>
      </p:sp>
      <p:sp>
        <p:nvSpPr>
          <p:cNvPr id="6" name="TextBox 5">
            <a:extLst>
              <a:ext uri="{FF2B5EF4-FFF2-40B4-BE49-F238E27FC236}">
                <a16:creationId xmlns="" xmlns:a16="http://schemas.microsoft.com/office/drawing/2014/main" id="{2238954E-8C4B-FD48-8212-16121C7319AF}"/>
              </a:ext>
            </a:extLst>
          </p:cNvPr>
          <p:cNvSpPr txBox="1"/>
          <p:nvPr/>
        </p:nvSpPr>
        <p:spPr>
          <a:xfrm>
            <a:off x="2216894" y="4641374"/>
            <a:ext cx="2334293" cy="523220"/>
          </a:xfrm>
          <a:prstGeom prst="rect">
            <a:avLst/>
          </a:prstGeom>
          <a:noFill/>
        </p:spPr>
        <p:txBody>
          <a:bodyPr wrap="none" rtlCol="0">
            <a:spAutoFit/>
          </a:bodyPr>
          <a:lstStyle/>
          <a:p>
            <a:r>
              <a:rPr lang="en-US" sz="2800" dirty="0"/>
              <a:t>C.  Diabetes</a:t>
            </a:r>
          </a:p>
        </p:txBody>
      </p:sp>
      <p:sp>
        <p:nvSpPr>
          <p:cNvPr id="7" name="TextBox 6">
            <a:extLst>
              <a:ext uri="{FF2B5EF4-FFF2-40B4-BE49-F238E27FC236}">
                <a16:creationId xmlns="" xmlns:a16="http://schemas.microsoft.com/office/drawing/2014/main" id="{C6E2D6A5-8BF4-1C46-9E20-1D0520B97CBD}"/>
              </a:ext>
            </a:extLst>
          </p:cNvPr>
          <p:cNvSpPr txBox="1"/>
          <p:nvPr/>
        </p:nvSpPr>
        <p:spPr>
          <a:xfrm>
            <a:off x="2216894" y="5097890"/>
            <a:ext cx="6277681" cy="523220"/>
          </a:xfrm>
          <a:prstGeom prst="rect">
            <a:avLst/>
          </a:prstGeom>
          <a:noFill/>
        </p:spPr>
        <p:txBody>
          <a:bodyPr wrap="none" rtlCol="0">
            <a:spAutoFit/>
          </a:bodyPr>
          <a:lstStyle/>
          <a:p>
            <a:r>
              <a:rPr lang="en-US" sz="2800" dirty="0"/>
              <a:t>D.  Autoimmune hemolytic anemia</a:t>
            </a:r>
          </a:p>
        </p:txBody>
      </p:sp>
      <p:sp>
        <p:nvSpPr>
          <p:cNvPr id="8" name="TextBox 7">
            <a:extLst>
              <a:ext uri="{FF2B5EF4-FFF2-40B4-BE49-F238E27FC236}">
                <a16:creationId xmlns="" xmlns:a16="http://schemas.microsoft.com/office/drawing/2014/main" id="{0E719DDD-24FE-1C4B-BC6B-FD85EE43E76F}"/>
              </a:ext>
            </a:extLst>
          </p:cNvPr>
          <p:cNvSpPr txBox="1"/>
          <p:nvPr/>
        </p:nvSpPr>
        <p:spPr>
          <a:xfrm>
            <a:off x="2216894" y="5597222"/>
            <a:ext cx="3565400" cy="523220"/>
          </a:xfrm>
          <a:prstGeom prst="rect">
            <a:avLst/>
          </a:prstGeom>
          <a:noFill/>
        </p:spPr>
        <p:txBody>
          <a:bodyPr wrap="none" rtlCol="0">
            <a:spAutoFit/>
          </a:bodyPr>
          <a:lstStyle/>
          <a:p>
            <a:r>
              <a:rPr lang="en-US" sz="2800" dirty="0"/>
              <a:t>E.   All of the above</a:t>
            </a:r>
          </a:p>
        </p:txBody>
      </p:sp>
      <p:sp>
        <p:nvSpPr>
          <p:cNvPr id="9" name="TextBox 8">
            <a:extLst>
              <a:ext uri="{FF2B5EF4-FFF2-40B4-BE49-F238E27FC236}">
                <a16:creationId xmlns="" xmlns:a16="http://schemas.microsoft.com/office/drawing/2014/main" id="{87269044-8F5C-7642-99E1-F6B231C5832B}"/>
              </a:ext>
            </a:extLst>
          </p:cNvPr>
          <p:cNvSpPr txBox="1"/>
          <p:nvPr/>
        </p:nvSpPr>
        <p:spPr>
          <a:xfrm>
            <a:off x="10482750" y="-41995"/>
            <a:ext cx="585417" cy="1015663"/>
          </a:xfrm>
          <a:prstGeom prst="rect">
            <a:avLst/>
          </a:prstGeom>
          <a:noFill/>
        </p:spPr>
        <p:txBody>
          <a:bodyPr wrap="none" rtlCol="0">
            <a:spAutoFit/>
          </a:bodyPr>
          <a:lstStyle/>
          <a:p>
            <a:r>
              <a:rPr lang="en-US" sz="6000" b="1" dirty="0"/>
              <a:t>E</a:t>
            </a:r>
          </a:p>
        </p:txBody>
      </p:sp>
      <p:sp>
        <p:nvSpPr>
          <p:cNvPr id="10" name="Title 1">
            <a:extLst>
              <a:ext uri="{FF2B5EF4-FFF2-40B4-BE49-F238E27FC236}">
                <a16:creationId xmlns="" xmlns:a16="http://schemas.microsoft.com/office/drawing/2014/main" id="{7F92FB40-6DC0-8E4D-939C-CD68A17D7DAB}"/>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1" name="Title 1">
            <a:extLst>
              <a:ext uri="{FF2B5EF4-FFF2-40B4-BE49-F238E27FC236}">
                <a16:creationId xmlns="" xmlns:a16="http://schemas.microsoft.com/office/drawing/2014/main" id="{7FEBDF97-85EF-E948-8403-7DA2E105C1D3}"/>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2" name="Title 1">
            <a:extLst>
              <a:ext uri="{FF2B5EF4-FFF2-40B4-BE49-F238E27FC236}">
                <a16:creationId xmlns="" xmlns:a16="http://schemas.microsoft.com/office/drawing/2014/main" id="{EFEBC566-BDD7-0849-88BE-E5DE2D77BA5C}"/>
              </a:ext>
            </a:extLst>
          </p:cNvPr>
          <p:cNvSpPr txBox="1">
            <a:spLocks/>
          </p:cNvSpPr>
          <p:nvPr/>
        </p:nvSpPr>
        <p:spPr bwMode="gray">
          <a:xfrm>
            <a:off x="1648621" y="895086"/>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367010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15F4F-8321-1546-8003-F930708DEC8E}"/>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FA9D0EEB-C292-0D49-808A-1C4989ACEA71}"/>
              </a:ext>
            </a:extLst>
          </p:cNvPr>
          <p:cNvSpPr>
            <a:spLocks noGrp="1"/>
          </p:cNvSpPr>
          <p:nvPr>
            <p:ph idx="1"/>
          </p:nvPr>
        </p:nvSpPr>
        <p:spPr>
          <a:xfrm>
            <a:off x="838200" y="2621492"/>
            <a:ext cx="10515600" cy="979359"/>
          </a:xfrm>
        </p:spPr>
        <p:txBody>
          <a:bodyPr>
            <a:noAutofit/>
          </a:bodyPr>
          <a:lstStyle/>
          <a:p>
            <a:pPr marL="0" indent="0">
              <a:buNone/>
            </a:pPr>
            <a:r>
              <a:rPr lang="en-US" sz="3000" b="1" dirty="0"/>
              <a:t>#23.  Will I develop a thyroid disorder if I get a COVID-19 	     vaccine? </a:t>
            </a:r>
          </a:p>
          <a:p>
            <a:pPr marL="0" indent="0">
              <a:buNone/>
            </a:pPr>
            <a:endParaRPr lang="en-US" sz="3000" b="1" dirty="0"/>
          </a:p>
        </p:txBody>
      </p:sp>
      <p:sp>
        <p:nvSpPr>
          <p:cNvPr id="4" name="TextBox 3">
            <a:extLst>
              <a:ext uri="{FF2B5EF4-FFF2-40B4-BE49-F238E27FC236}">
                <a16:creationId xmlns="" xmlns:a16="http://schemas.microsoft.com/office/drawing/2014/main" id="{A0A2F584-BB87-DE48-856C-E275234AE7B4}"/>
              </a:ext>
            </a:extLst>
          </p:cNvPr>
          <p:cNvSpPr txBox="1"/>
          <p:nvPr/>
        </p:nvSpPr>
        <p:spPr>
          <a:xfrm>
            <a:off x="1857685" y="3942718"/>
            <a:ext cx="9496115" cy="1815882"/>
          </a:xfrm>
          <a:prstGeom prst="rect">
            <a:avLst/>
          </a:prstGeom>
          <a:noFill/>
        </p:spPr>
        <p:txBody>
          <a:bodyPr wrap="square" rtlCol="0">
            <a:spAutoFit/>
          </a:bodyPr>
          <a:lstStyle/>
          <a:p>
            <a:r>
              <a:rPr lang="en-US" sz="2800" dirty="0"/>
              <a:t>Ans:  There are rare reports of people developing thyroid disorders after receiving the vaccine.  (Subacute thyroiditis, Grave’s disease have been reported)</a:t>
            </a:r>
          </a:p>
        </p:txBody>
      </p:sp>
      <p:sp>
        <p:nvSpPr>
          <p:cNvPr id="5" name="Title 1">
            <a:extLst>
              <a:ext uri="{FF2B5EF4-FFF2-40B4-BE49-F238E27FC236}">
                <a16:creationId xmlns="" xmlns:a16="http://schemas.microsoft.com/office/drawing/2014/main" id="{F98DC2B6-76B8-9A47-95CF-846DF1E288B5}"/>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6" name="Title 1">
            <a:extLst>
              <a:ext uri="{FF2B5EF4-FFF2-40B4-BE49-F238E27FC236}">
                <a16:creationId xmlns="" xmlns:a16="http://schemas.microsoft.com/office/drawing/2014/main" id="{CA93E2E6-FC01-3D4C-8B32-DA82AECD2794}"/>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7" name="Title 1">
            <a:extLst>
              <a:ext uri="{FF2B5EF4-FFF2-40B4-BE49-F238E27FC236}">
                <a16:creationId xmlns="" xmlns:a16="http://schemas.microsoft.com/office/drawing/2014/main" id="{96CA2845-C993-4248-B07A-2F43BB544B5B}"/>
              </a:ext>
            </a:extLst>
          </p:cNvPr>
          <p:cNvSpPr txBox="1">
            <a:spLocks/>
          </p:cNvSpPr>
          <p:nvPr/>
        </p:nvSpPr>
        <p:spPr bwMode="gray">
          <a:xfrm>
            <a:off x="1568941" y="880163"/>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34645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4AFDE1-740E-B349-B2FD-E85EDB68A03C}"/>
              </a:ext>
            </a:extLst>
          </p:cNvPr>
          <p:cNvSpPr>
            <a:spLocks noGrp="1"/>
          </p:cNvSpPr>
          <p:nvPr>
            <p:ph type="title"/>
          </p:nvPr>
        </p:nvSpPr>
        <p:spPr/>
        <p:txBody>
          <a:bodyPr/>
          <a:lstStyle/>
          <a:p>
            <a:pPr algn="ctr"/>
            <a:r>
              <a:rPr lang="en-US" sz="6600" b="1" dirty="0"/>
              <a:t>  </a:t>
            </a:r>
            <a:endParaRPr lang="en-US" sz="2800" dirty="0"/>
          </a:p>
        </p:txBody>
      </p:sp>
      <p:sp>
        <p:nvSpPr>
          <p:cNvPr id="3" name="Content Placeholder 2">
            <a:extLst>
              <a:ext uri="{FF2B5EF4-FFF2-40B4-BE49-F238E27FC236}">
                <a16:creationId xmlns="" xmlns:a16="http://schemas.microsoft.com/office/drawing/2014/main" id="{BB15DAEA-7BD0-3041-8BE0-32E795DE7E37}"/>
              </a:ext>
            </a:extLst>
          </p:cNvPr>
          <p:cNvSpPr>
            <a:spLocks noGrp="1"/>
          </p:cNvSpPr>
          <p:nvPr>
            <p:ph idx="1"/>
          </p:nvPr>
        </p:nvSpPr>
        <p:spPr>
          <a:xfrm>
            <a:off x="1250482" y="2709285"/>
            <a:ext cx="9398330" cy="1016429"/>
          </a:xfrm>
        </p:spPr>
        <p:txBody>
          <a:bodyPr>
            <a:normAutofit/>
          </a:bodyPr>
          <a:lstStyle/>
          <a:p>
            <a:pPr marL="0" indent="0">
              <a:buNone/>
            </a:pPr>
            <a:r>
              <a:rPr lang="en-US" sz="3000" b="1" dirty="0"/>
              <a:t>#24.  Is hydroxychloroquine safe and effective for 		treating COVID-19?</a:t>
            </a:r>
          </a:p>
          <a:p>
            <a:pPr marL="0" indent="0">
              <a:buNone/>
            </a:pPr>
            <a:endParaRPr lang="en-US" sz="3000" b="1" dirty="0"/>
          </a:p>
        </p:txBody>
      </p:sp>
      <p:sp>
        <p:nvSpPr>
          <p:cNvPr id="4" name="TextBox 3">
            <a:extLst>
              <a:ext uri="{FF2B5EF4-FFF2-40B4-BE49-F238E27FC236}">
                <a16:creationId xmlns="" xmlns:a16="http://schemas.microsoft.com/office/drawing/2014/main" id="{1C0A977B-9274-E14E-900B-4E64D219D126}"/>
              </a:ext>
            </a:extLst>
          </p:cNvPr>
          <p:cNvSpPr txBox="1"/>
          <p:nvPr/>
        </p:nvSpPr>
        <p:spPr>
          <a:xfrm>
            <a:off x="1472453" y="3882015"/>
            <a:ext cx="9513048" cy="2308324"/>
          </a:xfrm>
          <a:prstGeom prst="rect">
            <a:avLst/>
          </a:prstGeom>
          <a:noFill/>
        </p:spPr>
        <p:txBody>
          <a:bodyPr wrap="square" rtlCol="0">
            <a:spAutoFit/>
          </a:bodyPr>
          <a:lstStyle/>
          <a:p>
            <a:r>
              <a:rPr lang="en-US" sz="2400" dirty="0"/>
              <a:t>Ans:  In an article published in December 2020 in JAMA, Hydroxychloroquine did not result in any clinical benefits for adults hospitalized with respiratory illness from COVID-19, compared with placebo.  The NIH treatment guidelines recommend against the use of hydroxychloroquine for COVID-19 in both hospitalized and non-hospitalized patients. </a:t>
            </a:r>
          </a:p>
        </p:txBody>
      </p:sp>
      <p:sp>
        <p:nvSpPr>
          <p:cNvPr id="5" name="Title 1">
            <a:extLst>
              <a:ext uri="{FF2B5EF4-FFF2-40B4-BE49-F238E27FC236}">
                <a16:creationId xmlns="" xmlns:a16="http://schemas.microsoft.com/office/drawing/2014/main" id="{70D44878-6A42-3C4C-83D0-85EDDA400E6B}"/>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6" name="Title 1">
            <a:extLst>
              <a:ext uri="{FF2B5EF4-FFF2-40B4-BE49-F238E27FC236}">
                <a16:creationId xmlns="" xmlns:a16="http://schemas.microsoft.com/office/drawing/2014/main" id="{775E8388-DB34-8044-99AF-638E9FC5135B}"/>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7" name="Title 1">
            <a:extLst>
              <a:ext uri="{FF2B5EF4-FFF2-40B4-BE49-F238E27FC236}">
                <a16:creationId xmlns="" xmlns:a16="http://schemas.microsoft.com/office/drawing/2014/main" id="{813FB30A-F8AA-2E4B-B8BB-9B6BC732162C}"/>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8" name="Title 1">
            <a:extLst>
              <a:ext uri="{FF2B5EF4-FFF2-40B4-BE49-F238E27FC236}">
                <a16:creationId xmlns="" xmlns:a16="http://schemas.microsoft.com/office/drawing/2014/main" id="{87006141-5C11-8542-ABEA-274E4F35B89A}"/>
              </a:ext>
            </a:extLst>
          </p:cNvPr>
          <p:cNvSpPr txBox="1">
            <a:spLocks/>
          </p:cNvSpPr>
          <p:nvPr/>
        </p:nvSpPr>
        <p:spPr bwMode="gray">
          <a:xfrm>
            <a:off x="1568941" y="880163"/>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143118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31561-6173-C74D-B2F3-AB6A4888CC67}"/>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E5CED6D7-69CA-1F47-A645-0690F8F1368E}"/>
              </a:ext>
            </a:extLst>
          </p:cNvPr>
          <p:cNvSpPr>
            <a:spLocks noGrp="1"/>
          </p:cNvSpPr>
          <p:nvPr>
            <p:ph idx="1"/>
          </p:nvPr>
        </p:nvSpPr>
        <p:spPr>
          <a:xfrm>
            <a:off x="1013411" y="2437079"/>
            <a:ext cx="10173145" cy="1757834"/>
          </a:xfrm>
        </p:spPr>
        <p:txBody>
          <a:bodyPr>
            <a:noAutofit/>
          </a:bodyPr>
          <a:lstStyle/>
          <a:p>
            <a:pPr marL="0" indent="0">
              <a:buNone/>
            </a:pPr>
            <a:r>
              <a:rPr lang="en-US" sz="3000" b="1" dirty="0"/>
              <a:t>#25.  Which of the following medications is the best 			choice for COVID positive (8 days) patient with 		mild symptoms, underlying CKD and diabetes, 			patient is SOB but not requiring oxygen. </a:t>
            </a:r>
          </a:p>
          <a:p>
            <a:pPr marL="0" indent="0">
              <a:buNone/>
            </a:pPr>
            <a:endParaRPr lang="en-US" sz="3000" b="1" dirty="0"/>
          </a:p>
        </p:txBody>
      </p:sp>
      <p:sp>
        <p:nvSpPr>
          <p:cNvPr id="4" name="TextBox 3">
            <a:extLst>
              <a:ext uri="{FF2B5EF4-FFF2-40B4-BE49-F238E27FC236}">
                <a16:creationId xmlns="" xmlns:a16="http://schemas.microsoft.com/office/drawing/2014/main" id="{79AB93B5-5583-5441-977C-873161803901}"/>
              </a:ext>
            </a:extLst>
          </p:cNvPr>
          <p:cNvSpPr txBox="1"/>
          <p:nvPr/>
        </p:nvSpPr>
        <p:spPr>
          <a:xfrm>
            <a:off x="2020203" y="4477191"/>
            <a:ext cx="2783134" cy="523220"/>
          </a:xfrm>
          <a:prstGeom prst="rect">
            <a:avLst/>
          </a:prstGeom>
          <a:noFill/>
        </p:spPr>
        <p:txBody>
          <a:bodyPr wrap="none" rtlCol="0">
            <a:spAutoFit/>
          </a:bodyPr>
          <a:lstStyle/>
          <a:p>
            <a:r>
              <a:rPr lang="en-US" sz="2800" dirty="0"/>
              <a:t>A.  Tocilizumab</a:t>
            </a:r>
          </a:p>
        </p:txBody>
      </p:sp>
      <p:sp>
        <p:nvSpPr>
          <p:cNvPr id="5" name="TextBox 4">
            <a:extLst>
              <a:ext uri="{FF2B5EF4-FFF2-40B4-BE49-F238E27FC236}">
                <a16:creationId xmlns="" xmlns:a16="http://schemas.microsoft.com/office/drawing/2014/main" id="{2416867F-5371-FF40-9ABD-771FF766D66A}"/>
              </a:ext>
            </a:extLst>
          </p:cNvPr>
          <p:cNvSpPr txBox="1"/>
          <p:nvPr/>
        </p:nvSpPr>
        <p:spPr>
          <a:xfrm>
            <a:off x="2020203" y="4913358"/>
            <a:ext cx="2650084" cy="523220"/>
          </a:xfrm>
          <a:prstGeom prst="rect">
            <a:avLst/>
          </a:prstGeom>
          <a:noFill/>
        </p:spPr>
        <p:txBody>
          <a:bodyPr wrap="none" rtlCol="0">
            <a:spAutoFit/>
          </a:bodyPr>
          <a:lstStyle/>
          <a:p>
            <a:r>
              <a:rPr lang="en-US" sz="2800" dirty="0"/>
              <a:t>B.  </a:t>
            </a:r>
            <a:r>
              <a:rPr lang="en-US" sz="2800" dirty="0" err="1"/>
              <a:t>Lenzilumab</a:t>
            </a:r>
            <a:endParaRPr lang="en-US" sz="2800" dirty="0"/>
          </a:p>
        </p:txBody>
      </p:sp>
      <p:sp>
        <p:nvSpPr>
          <p:cNvPr id="6" name="TextBox 5">
            <a:extLst>
              <a:ext uri="{FF2B5EF4-FFF2-40B4-BE49-F238E27FC236}">
                <a16:creationId xmlns="" xmlns:a16="http://schemas.microsoft.com/office/drawing/2014/main" id="{EAB0805B-0C3A-ED47-A4F8-2D93C8453DFF}"/>
              </a:ext>
            </a:extLst>
          </p:cNvPr>
          <p:cNvSpPr txBox="1"/>
          <p:nvPr/>
        </p:nvSpPr>
        <p:spPr>
          <a:xfrm>
            <a:off x="2020203" y="5349525"/>
            <a:ext cx="1577676" cy="523220"/>
          </a:xfrm>
          <a:prstGeom prst="rect">
            <a:avLst/>
          </a:prstGeom>
          <a:noFill/>
        </p:spPr>
        <p:txBody>
          <a:bodyPr wrap="none" rtlCol="0">
            <a:spAutoFit/>
          </a:bodyPr>
          <a:lstStyle/>
          <a:p>
            <a:r>
              <a:rPr lang="en-US" sz="2800" dirty="0"/>
              <a:t>C.  BAM</a:t>
            </a:r>
          </a:p>
        </p:txBody>
      </p:sp>
      <p:sp>
        <p:nvSpPr>
          <p:cNvPr id="7" name="TextBox 6">
            <a:extLst>
              <a:ext uri="{FF2B5EF4-FFF2-40B4-BE49-F238E27FC236}">
                <a16:creationId xmlns="" xmlns:a16="http://schemas.microsoft.com/office/drawing/2014/main" id="{51C78DDB-CCB8-7943-B375-7D240B514EC0}"/>
              </a:ext>
            </a:extLst>
          </p:cNvPr>
          <p:cNvSpPr txBox="1"/>
          <p:nvPr/>
        </p:nvSpPr>
        <p:spPr>
          <a:xfrm>
            <a:off x="2020203" y="5785692"/>
            <a:ext cx="5671745" cy="523220"/>
          </a:xfrm>
          <a:prstGeom prst="rect">
            <a:avLst/>
          </a:prstGeom>
          <a:noFill/>
        </p:spPr>
        <p:txBody>
          <a:bodyPr wrap="none" rtlCol="0">
            <a:spAutoFit/>
          </a:bodyPr>
          <a:lstStyle/>
          <a:p>
            <a:r>
              <a:rPr lang="en-US" sz="2800" dirty="0"/>
              <a:t>D.  </a:t>
            </a:r>
            <a:r>
              <a:rPr lang="en-US" sz="2800" dirty="0" err="1"/>
              <a:t>Casirivimab</a:t>
            </a:r>
            <a:r>
              <a:rPr lang="en-US" sz="2800" dirty="0"/>
              <a:t> and </a:t>
            </a:r>
            <a:r>
              <a:rPr lang="en-US" sz="2800" dirty="0" err="1"/>
              <a:t>imdevimab</a:t>
            </a:r>
            <a:endParaRPr lang="en-US" sz="2800" dirty="0"/>
          </a:p>
        </p:txBody>
      </p:sp>
      <p:sp>
        <p:nvSpPr>
          <p:cNvPr id="8" name="TextBox 7">
            <a:extLst>
              <a:ext uri="{FF2B5EF4-FFF2-40B4-BE49-F238E27FC236}">
                <a16:creationId xmlns="" xmlns:a16="http://schemas.microsoft.com/office/drawing/2014/main" id="{E5DB5093-A378-D14B-AF8F-18C44F1C144C}"/>
              </a:ext>
            </a:extLst>
          </p:cNvPr>
          <p:cNvSpPr txBox="1"/>
          <p:nvPr/>
        </p:nvSpPr>
        <p:spPr>
          <a:xfrm>
            <a:off x="10409154" y="81036"/>
            <a:ext cx="670376" cy="1015663"/>
          </a:xfrm>
          <a:prstGeom prst="rect">
            <a:avLst/>
          </a:prstGeom>
          <a:noFill/>
        </p:spPr>
        <p:txBody>
          <a:bodyPr wrap="none" rtlCol="0">
            <a:spAutoFit/>
          </a:bodyPr>
          <a:lstStyle/>
          <a:p>
            <a:r>
              <a:rPr lang="en-US" sz="6000" b="1" dirty="0"/>
              <a:t>D</a:t>
            </a:r>
          </a:p>
        </p:txBody>
      </p:sp>
      <p:sp>
        <p:nvSpPr>
          <p:cNvPr id="9" name="Title 1">
            <a:extLst>
              <a:ext uri="{FF2B5EF4-FFF2-40B4-BE49-F238E27FC236}">
                <a16:creationId xmlns="" xmlns:a16="http://schemas.microsoft.com/office/drawing/2014/main" id="{58747F57-B29B-6B46-B2E3-E0B66FCAB59C}"/>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0" name="Title 1">
            <a:extLst>
              <a:ext uri="{FF2B5EF4-FFF2-40B4-BE49-F238E27FC236}">
                <a16:creationId xmlns="" xmlns:a16="http://schemas.microsoft.com/office/drawing/2014/main" id="{F864345E-FC50-D246-BB82-185C37B709E3}"/>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1" name="Title 1">
            <a:extLst>
              <a:ext uri="{FF2B5EF4-FFF2-40B4-BE49-F238E27FC236}">
                <a16:creationId xmlns="" xmlns:a16="http://schemas.microsoft.com/office/drawing/2014/main" id="{FA44A99E-E709-1A4E-A7D2-2FC4B766AA34}"/>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2" name="Title 1">
            <a:extLst>
              <a:ext uri="{FF2B5EF4-FFF2-40B4-BE49-F238E27FC236}">
                <a16:creationId xmlns="" xmlns:a16="http://schemas.microsoft.com/office/drawing/2014/main" id="{131B01CB-4AFD-8041-A483-D9834EAF1941}"/>
              </a:ext>
            </a:extLst>
          </p:cNvPr>
          <p:cNvSpPr txBox="1">
            <a:spLocks/>
          </p:cNvSpPr>
          <p:nvPr/>
        </p:nvSpPr>
        <p:spPr bwMode="gray">
          <a:xfrm>
            <a:off x="1568941" y="880163"/>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393074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B0BA8D-F0F0-9440-9E61-E9422F76720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FB67BF59-CBAA-6A41-850C-B6AA87BF6732}"/>
              </a:ext>
            </a:extLst>
          </p:cNvPr>
          <p:cNvSpPr>
            <a:spLocks noGrp="1"/>
          </p:cNvSpPr>
          <p:nvPr>
            <p:ph idx="1"/>
          </p:nvPr>
        </p:nvSpPr>
        <p:spPr>
          <a:xfrm>
            <a:off x="939113" y="2541632"/>
            <a:ext cx="10710581" cy="1424202"/>
          </a:xfrm>
        </p:spPr>
        <p:txBody>
          <a:bodyPr>
            <a:noAutofit/>
          </a:bodyPr>
          <a:lstStyle/>
          <a:p>
            <a:pPr marL="0" indent="0">
              <a:buNone/>
            </a:pPr>
            <a:r>
              <a:rPr lang="en-US" sz="3000" b="1" dirty="0"/>
              <a:t>#26.  Which of the following medication is the best 					choice for a patient with COVID positive, SOB, 					requiring oxygen but CRP&lt; 150, not requiring 					mechanical ventilation yet.</a:t>
            </a:r>
          </a:p>
          <a:p>
            <a:pPr marL="0" indent="0">
              <a:buNone/>
            </a:pPr>
            <a:endParaRPr lang="en-US" sz="3000" b="1" dirty="0"/>
          </a:p>
        </p:txBody>
      </p:sp>
      <p:sp>
        <p:nvSpPr>
          <p:cNvPr id="5" name="TextBox 4">
            <a:extLst>
              <a:ext uri="{FF2B5EF4-FFF2-40B4-BE49-F238E27FC236}">
                <a16:creationId xmlns="" xmlns:a16="http://schemas.microsoft.com/office/drawing/2014/main" id="{9708BE0A-DF90-B241-A435-9E0C5503A634}"/>
              </a:ext>
            </a:extLst>
          </p:cNvPr>
          <p:cNvSpPr txBox="1"/>
          <p:nvPr/>
        </p:nvSpPr>
        <p:spPr>
          <a:xfrm>
            <a:off x="1829764" y="4501269"/>
            <a:ext cx="2783134" cy="523220"/>
          </a:xfrm>
          <a:prstGeom prst="rect">
            <a:avLst/>
          </a:prstGeom>
          <a:noFill/>
        </p:spPr>
        <p:txBody>
          <a:bodyPr wrap="none" rtlCol="0">
            <a:spAutoFit/>
          </a:bodyPr>
          <a:lstStyle/>
          <a:p>
            <a:r>
              <a:rPr lang="en-US" sz="2800" dirty="0"/>
              <a:t>A.  Tocilizumab</a:t>
            </a:r>
          </a:p>
        </p:txBody>
      </p:sp>
      <p:sp>
        <p:nvSpPr>
          <p:cNvPr id="6" name="TextBox 5">
            <a:extLst>
              <a:ext uri="{FF2B5EF4-FFF2-40B4-BE49-F238E27FC236}">
                <a16:creationId xmlns="" xmlns:a16="http://schemas.microsoft.com/office/drawing/2014/main" id="{70CE7E74-BF0A-FE47-8C1A-AF41AC6C30CF}"/>
              </a:ext>
            </a:extLst>
          </p:cNvPr>
          <p:cNvSpPr txBox="1"/>
          <p:nvPr/>
        </p:nvSpPr>
        <p:spPr>
          <a:xfrm>
            <a:off x="1829764" y="4934556"/>
            <a:ext cx="2650084" cy="523220"/>
          </a:xfrm>
          <a:prstGeom prst="rect">
            <a:avLst/>
          </a:prstGeom>
          <a:noFill/>
        </p:spPr>
        <p:txBody>
          <a:bodyPr wrap="none" rtlCol="0">
            <a:spAutoFit/>
          </a:bodyPr>
          <a:lstStyle/>
          <a:p>
            <a:r>
              <a:rPr lang="en-US" sz="2800" dirty="0"/>
              <a:t>B.  </a:t>
            </a:r>
            <a:r>
              <a:rPr lang="en-US" sz="2800" dirty="0" err="1"/>
              <a:t>Lenzilumab</a:t>
            </a:r>
            <a:endParaRPr lang="en-US" sz="2800" dirty="0"/>
          </a:p>
        </p:txBody>
      </p:sp>
      <p:sp>
        <p:nvSpPr>
          <p:cNvPr id="7" name="TextBox 6">
            <a:extLst>
              <a:ext uri="{FF2B5EF4-FFF2-40B4-BE49-F238E27FC236}">
                <a16:creationId xmlns="" xmlns:a16="http://schemas.microsoft.com/office/drawing/2014/main" id="{04DF6AF8-0C1B-A841-ADA7-CCAA43F405F7}"/>
              </a:ext>
            </a:extLst>
          </p:cNvPr>
          <p:cNvSpPr txBox="1"/>
          <p:nvPr/>
        </p:nvSpPr>
        <p:spPr>
          <a:xfrm>
            <a:off x="1829764" y="5380832"/>
            <a:ext cx="1577676" cy="523220"/>
          </a:xfrm>
          <a:prstGeom prst="rect">
            <a:avLst/>
          </a:prstGeom>
          <a:noFill/>
        </p:spPr>
        <p:txBody>
          <a:bodyPr wrap="none" rtlCol="0">
            <a:spAutoFit/>
          </a:bodyPr>
          <a:lstStyle/>
          <a:p>
            <a:r>
              <a:rPr lang="en-US" sz="2800" dirty="0"/>
              <a:t>C.  BAM</a:t>
            </a:r>
          </a:p>
        </p:txBody>
      </p:sp>
      <p:sp>
        <p:nvSpPr>
          <p:cNvPr id="8" name="TextBox 7">
            <a:extLst>
              <a:ext uri="{FF2B5EF4-FFF2-40B4-BE49-F238E27FC236}">
                <a16:creationId xmlns="" xmlns:a16="http://schemas.microsoft.com/office/drawing/2014/main" id="{12011053-06EA-1243-8BA5-E28F860DD888}"/>
              </a:ext>
            </a:extLst>
          </p:cNvPr>
          <p:cNvSpPr txBox="1"/>
          <p:nvPr/>
        </p:nvSpPr>
        <p:spPr>
          <a:xfrm>
            <a:off x="1829764" y="5827108"/>
            <a:ext cx="5671745" cy="523220"/>
          </a:xfrm>
          <a:prstGeom prst="rect">
            <a:avLst/>
          </a:prstGeom>
          <a:noFill/>
        </p:spPr>
        <p:txBody>
          <a:bodyPr wrap="none" rtlCol="0">
            <a:spAutoFit/>
          </a:bodyPr>
          <a:lstStyle/>
          <a:p>
            <a:r>
              <a:rPr lang="en-US" sz="2800" dirty="0"/>
              <a:t>D.  </a:t>
            </a:r>
            <a:r>
              <a:rPr lang="en-US" sz="2800" dirty="0" err="1"/>
              <a:t>Casirivimab</a:t>
            </a:r>
            <a:r>
              <a:rPr lang="en-US" sz="2800" dirty="0"/>
              <a:t> and </a:t>
            </a:r>
            <a:r>
              <a:rPr lang="en-US" sz="2800" dirty="0" err="1"/>
              <a:t>imdevimab</a:t>
            </a:r>
            <a:endParaRPr lang="en-US" sz="2800" dirty="0"/>
          </a:p>
        </p:txBody>
      </p:sp>
      <p:sp>
        <p:nvSpPr>
          <p:cNvPr id="9" name="TextBox 8">
            <a:extLst>
              <a:ext uri="{FF2B5EF4-FFF2-40B4-BE49-F238E27FC236}">
                <a16:creationId xmlns="" xmlns:a16="http://schemas.microsoft.com/office/drawing/2014/main" id="{BA5243EA-AF79-634D-A0BF-63E0DDB28DE3}"/>
              </a:ext>
            </a:extLst>
          </p:cNvPr>
          <p:cNvSpPr txBox="1"/>
          <p:nvPr/>
        </p:nvSpPr>
        <p:spPr>
          <a:xfrm>
            <a:off x="10436405" y="0"/>
            <a:ext cx="615874" cy="1015663"/>
          </a:xfrm>
          <a:prstGeom prst="rect">
            <a:avLst/>
          </a:prstGeom>
          <a:noFill/>
        </p:spPr>
        <p:txBody>
          <a:bodyPr wrap="none" rtlCol="0">
            <a:spAutoFit/>
          </a:bodyPr>
          <a:lstStyle/>
          <a:p>
            <a:r>
              <a:rPr lang="en-US" sz="6000" b="1" dirty="0"/>
              <a:t>B</a:t>
            </a:r>
          </a:p>
        </p:txBody>
      </p:sp>
      <p:sp>
        <p:nvSpPr>
          <p:cNvPr id="10" name="Title 1">
            <a:extLst>
              <a:ext uri="{FF2B5EF4-FFF2-40B4-BE49-F238E27FC236}">
                <a16:creationId xmlns="" xmlns:a16="http://schemas.microsoft.com/office/drawing/2014/main" id="{9411F156-2687-9B41-83B0-B9AB4FFF1C89}"/>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1" name="Title 1">
            <a:extLst>
              <a:ext uri="{FF2B5EF4-FFF2-40B4-BE49-F238E27FC236}">
                <a16:creationId xmlns="" xmlns:a16="http://schemas.microsoft.com/office/drawing/2014/main" id="{7DB0E8A9-BF6A-854A-A6CB-9BCF0F35F473}"/>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2" name="Title 1">
            <a:extLst>
              <a:ext uri="{FF2B5EF4-FFF2-40B4-BE49-F238E27FC236}">
                <a16:creationId xmlns="" xmlns:a16="http://schemas.microsoft.com/office/drawing/2014/main" id="{EBE0022A-7FAE-8A4A-875B-AC3E4E571444}"/>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3" name="Title 1">
            <a:extLst>
              <a:ext uri="{FF2B5EF4-FFF2-40B4-BE49-F238E27FC236}">
                <a16:creationId xmlns="" xmlns:a16="http://schemas.microsoft.com/office/drawing/2014/main" id="{9D303D62-50BA-5F4F-B6B9-EE577A12221C}"/>
              </a:ext>
            </a:extLst>
          </p:cNvPr>
          <p:cNvSpPr txBox="1">
            <a:spLocks/>
          </p:cNvSpPr>
          <p:nvPr/>
        </p:nvSpPr>
        <p:spPr bwMode="gray">
          <a:xfrm>
            <a:off x="1568941" y="880163"/>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19972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EC6B54-82FA-1140-AD23-8464C2603C4C}"/>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0EAA0D82-3146-5B43-B8E5-BD890271C009}"/>
              </a:ext>
            </a:extLst>
          </p:cNvPr>
          <p:cNvSpPr>
            <a:spLocks noGrp="1"/>
          </p:cNvSpPr>
          <p:nvPr>
            <p:ph idx="1"/>
          </p:nvPr>
        </p:nvSpPr>
        <p:spPr>
          <a:xfrm>
            <a:off x="1154952" y="2574925"/>
            <a:ext cx="10515600" cy="1041143"/>
          </a:xfrm>
        </p:spPr>
        <p:txBody>
          <a:bodyPr>
            <a:normAutofit/>
          </a:bodyPr>
          <a:lstStyle/>
          <a:p>
            <a:pPr marL="0" indent="0">
              <a:buNone/>
            </a:pPr>
            <a:r>
              <a:rPr lang="en-US" sz="3000" b="1" dirty="0"/>
              <a:t>#27.  Which of the following medication is the best 				choice for the patient of Q#26 but CRP&gt;150?</a:t>
            </a:r>
          </a:p>
          <a:p>
            <a:pPr marL="0" indent="0">
              <a:buNone/>
            </a:pPr>
            <a:endParaRPr lang="en-US" sz="3000" b="1" dirty="0"/>
          </a:p>
        </p:txBody>
      </p:sp>
      <p:sp>
        <p:nvSpPr>
          <p:cNvPr id="4" name="TextBox 3">
            <a:extLst>
              <a:ext uri="{FF2B5EF4-FFF2-40B4-BE49-F238E27FC236}">
                <a16:creationId xmlns="" xmlns:a16="http://schemas.microsoft.com/office/drawing/2014/main" id="{0D9E86E8-3A59-2C46-AABF-5E9EF9DA8D14}"/>
              </a:ext>
            </a:extLst>
          </p:cNvPr>
          <p:cNvSpPr txBox="1"/>
          <p:nvPr/>
        </p:nvSpPr>
        <p:spPr>
          <a:xfrm>
            <a:off x="2119466" y="3718373"/>
            <a:ext cx="2637260" cy="523220"/>
          </a:xfrm>
          <a:prstGeom prst="rect">
            <a:avLst/>
          </a:prstGeom>
          <a:noFill/>
        </p:spPr>
        <p:txBody>
          <a:bodyPr wrap="none" rtlCol="0">
            <a:spAutoFit/>
          </a:bodyPr>
          <a:lstStyle/>
          <a:p>
            <a:r>
              <a:rPr lang="en-US" sz="2800" dirty="0"/>
              <a:t>A.  </a:t>
            </a:r>
            <a:r>
              <a:rPr lang="en-US" sz="2800" dirty="0" err="1"/>
              <a:t>Tocilizimab</a:t>
            </a:r>
            <a:endParaRPr lang="en-US" sz="2800" dirty="0"/>
          </a:p>
        </p:txBody>
      </p:sp>
      <p:sp>
        <p:nvSpPr>
          <p:cNvPr id="5" name="TextBox 4">
            <a:extLst>
              <a:ext uri="{FF2B5EF4-FFF2-40B4-BE49-F238E27FC236}">
                <a16:creationId xmlns="" xmlns:a16="http://schemas.microsoft.com/office/drawing/2014/main" id="{67A131C4-E637-4E4C-BF7C-9579FBC601F3}"/>
              </a:ext>
            </a:extLst>
          </p:cNvPr>
          <p:cNvSpPr txBox="1"/>
          <p:nvPr/>
        </p:nvSpPr>
        <p:spPr>
          <a:xfrm>
            <a:off x="2119466" y="4161373"/>
            <a:ext cx="2476960" cy="523220"/>
          </a:xfrm>
          <a:prstGeom prst="rect">
            <a:avLst/>
          </a:prstGeom>
          <a:noFill/>
        </p:spPr>
        <p:txBody>
          <a:bodyPr wrap="none" rtlCol="0">
            <a:spAutoFit/>
          </a:bodyPr>
          <a:lstStyle/>
          <a:p>
            <a:r>
              <a:rPr lang="en-US" sz="2800" dirty="0"/>
              <a:t>B.  Decadron</a:t>
            </a:r>
          </a:p>
        </p:txBody>
      </p:sp>
      <p:sp>
        <p:nvSpPr>
          <p:cNvPr id="6" name="TextBox 5">
            <a:extLst>
              <a:ext uri="{FF2B5EF4-FFF2-40B4-BE49-F238E27FC236}">
                <a16:creationId xmlns="" xmlns:a16="http://schemas.microsoft.com/office/drawing/2014/main" id="{E379067A-3DEE-E14B-88E2-B08D6DEA7B73}"/>
              </a:ext>
            </a:extLst>
          </p:cNvPr>
          <p:cNvSpPr txBox="1"/>
          <p:nvPr/>
        </p:nvSpPr>
        <p:spPr>
          <a:xfrm>
            <a:off x="2119466" y="4623045"/>
            <a:ext cx="2632452" cy="523220"/>
          </a:xfrm>
          <a:prstGeom prst="rect">
            <a:avLst/>
          </a:prstGeom>
          <a:noFill/>
        </p:spPr>
        <p:txBody>
          <a:bodyPr wrap="none" rtlCol="0">
            <a:spAutoFit/>
          </a:bodyPr>
          <a:lstStyle/>
          <a:p>
            <a:r>
              <a:rPr lang="en-US" sz="2800" dirty="0"/>
              <a:t>C.  </a:t>
            </a:r>
            <a:r>
              <a:rPr lang="en-US" sz="2800" dirty="0" err="1"/>
              <a:t>Remdesivir</a:t>
            </a:r>
            <a:endParaRPr lang="en-US" sz="2800" dirty="0"/>
          </a:p>
        </p:txBody>
      </p:sp>
      <p:sp>
        <p:nvSpPr>
          <p:cNvPr id="7" name="TextBox 6">
            <a:extLst>
              <a:ext uri="{FF2B5EF4-FFF2-40B4-BE49-F238E27FC236}">
                <a16:creationId xmlns="" xmlns:a16="http://schemas.microsoft.com/office/drawing/2014/main" id="{DB785A14-F049-4743-B44C-5129746FEEDC}"/>
              </a:ext>
            </a:extLst>
          </p:cNvPr>
          <p:cNvSpPr txBox="1"/>
          <p:nvPr/>
        </p:nvSpPr>
        <p:spPr>
          <a:xfrm>
            <a:off x="2119466" y="5101878"/>
            <a:ext cx="3441968" cy="523220"/>
          </a:xfrm>
          <a:prstGeom prst="rect">
            <a:avLst/>
          </a:prstGeom>
          <a:noFill/>
        </p:spPr>
        <p:txBody>
          <a:bodyPr wrap="none" rtlCol="0">
            <a:spAutoFit/>
          </a:bodyPr>
          <a:lstStyle/>
          <a:p>
            <a:r>
              <a:rPr lang="en-US" sz="2800" dirty="0"/>
              <a:t>D. All of the above</a:t>
            </a:r>
          </a:p>
        </p:txBody>
      </p:sp>
      <p:sp>
        <p:nvSpPr>
          <p:cNvPr id="8" name="TextBox 7">
            <a:extLst>
              <a:ext uri="{FF2B5EF4-FFF2-40B4-BE49-F238E27FC236}">
                <a16:creationId xmlns="" xmlns:a16="http://schemas.microsoft.com/office/drawing/2014/main" id="{7C64F356-07E0-8742-B327-24F193782A99}"/>
              </a:ext>
            </a:extLst>
          </p:cNvPr>
          <p:cNvSpPr txBox="1"/>
          <p:nvPr/>
        </p:nvSpPr>
        <p:spPr>
          <a:xfrm>
            <a:off x="2119466" y="5608505"/>
            <a:ext cx="4011034" cy="523220"/>
          </a:xfrm>
          <a:prstGeom prst="rect">
            <a:avLst/>
          </a:prstGeom>
          <a:noFill/>
        </p:spPr>
        <p:txBody>
          <a:bodyPr wrap="none" rtlCol="0">
            <a:spAutoFit/>
          </a:bodyPr>
          <a:lstStyle/>
          <a:p>
            <a:r>
              <a:rPr lang="en-US" sz="2800" dirty="0"/>
              <a:t>E.  None of the above</a:t>
            </a:r>
          </a:p>
        </p:txBody>
      </p:sp>
      <p:sp>
        <p:nvSpPr>
          <p:cNvPr id="9" name="TextBox 8">
            <a:extLst>
              <a:ext uri="{FF2B5EF4-FFF2-40B4-BE49-F238E27FC236}">
                <a16:creationId xmlns="" xmlns:a16="http://schemas.microsoft.com/office/drawing/2014/main" id="{67807BE6-BEB2-6341-A2DF-73498F20B63E}"/>
              </a:ext>
            </a:extLst>
          </p:cNvPr>
          <p:cNvSpPr txBox="1"/>
          <p:nvPr/>
        </p:nvSpPr>
        <p:spPr>
          <a:xfrm>
            <a:off x="10409154" y="0"/>
            <a:ext cx="670376" cy="1015663"/>
          </a:xfrm>
          <a:prstGeom prst="rect">
            <a:avLst/>
          </a:prstGeom>
          <a:noFill/>
        </p:spPr>
        <p:txBody>
          <a:bodyPr wrap="none" rtlCol="0">
            <a:spAutoFit/>
          </a:bodyPr>
          <a:lstStyle/>
          <a:p>
            <a:r>
              <a:rPr lang="en-US" sz="6000" b="1" dirty="0"/>
              <a:t>D</a:t>
            </a:r>
          </a:p>
        </p:txBody>
      </p:sp>
      <p:sp>
        <p:nvSpPr>
          <p:cNvPr id="10" name="Title 1">
            <a:extLst>
              <a:ext uri="{FF2B5EF4-FFF2-40B4-BE49-F238E27FC236}">
                <a16:creationId xmlns="" xmlns:a16="http://schemas.microsoft.com/office/drawing/2014/main" id="{25AEEF65-4BAA-9747-988F-AAF4C37C657E}"/>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1" name="Title 1">
            <a:extLst>
              <a:ext uri="{FF2B5EF4-FFF2-40B4-BE49-F238E27FC236}">
                <a16:creationId xmlns="" xmlns:a16="http://schemas.microsoft.com/office/drawing/2014/main" id="{8B846989-98AB-D644-8D4A-06230EBC44A8}"/>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2" name="Title 1">
            <a:extLst>
              <a:ext uri="{FF2B5EF4-FFF2-40B4-BE49-F238E27FC236}">
                <a16:creationId xmlns="" xmlns:a16="http://schemas.microsoft.com/office/drawing/2014/main" id="{0A1FBEF3-22BE-E245-85DD-463F8EC574C0}"/>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3" name="Title 1">
            <a:extLst>
              <a:ext uri="{FF2B5EF4-FFF2-40B4-BE49-F238E27FC236}">
                <a16:creationId xmlns="" xmlns:a16="http://schemas.microsoft.com/office/drawing/2014/main" id="{50AE3350-E633-334A-87C3-2608316FE323}"/>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4" name="Title 1">
            <a:extLst>
              <a:ext uri="{FF2B5EF4-FFF2-40B4-BE49-F238E27FC236}">
                <a16:creationId xmlns="" xmlns:a16="http://schemas.microsoft.com/office/drawing/2014/main" id="{E768DECE-2E84-5844-BAAD-7FB6D99CC920}"/>
              </a:ext>
            </a:extLst>
          </p:cNvPr>
          <p:cNvSpPr txBox="1">
            <a:spLocks/>
          </p:cNvSpPr>
          <p:nvPr/>
        </p:nvSpPr>
        <p:spPr bwMode="gray">
          <a:xfrm>
            <a:off x="1568941" y="880163"/>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1005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9CB045-76B4-DF48-9814-125EC13C8B96}"/>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2C048F41-6335-0B41-9C42-43D81E8300FC}"/>
              </a:ext>
            </a:extLst>
          </p:cNvPr>
          <p:cNvSpPr>
            <a:spLocks noGrp="1"/>
          </p:cNvSpPr>
          <p:nvPr>
            <p:ph idx="1"/>
          </p:nvPr>
        </p:nvSpPr>
        <p:spPr>
          <a:xfrm>
            <a:off x="965200" y="2766218"/>
            <a:ext cx="10261599" cy="1325563"/>
          </a:xfrm>
        </p:spPr>
        <p:txBody>
          <a:bodyPr>
            <a:noAutofit/>
          </a:bodyPr>
          <a:lstStyle/>
          <a:p>
            <a:pPr marL="0" indent="0">
              <a:buNone/>
            </a:pPr>
            <a:r>
              <a:rPr lang="en-US" sz="3000" b="1" dirty="0"/>
              <a:t>#28.  Is it true that mRNA vaccine contain the </a:t>
            </a:r>
            <a:r>
              <a:rPr lang="en-US" sz="3000" b="1" dirty="0" err="1"/>
              <a:t>syncytin</a:t>
            </a:r>
            <a:r>
              <a:rPr lang="en-US" sz="3000" b="1" dirty="0"/>
              <a:t>-			1 protein from the S-protein and it can attack 				placenta hence cause infertility?</a:t>
            </a:r>
          </a:p>
          <a:p>
            <a:pPr marL="0" indent="0">
              <a:buNone/>
            </a:pPr>
            <a:endParaRPr lang="en-US" sz="3000" b="1" dirty="0"/>
          </a:p>
        </p:txBody>
      </p:sp>
      <p:sp>
        <p:nvSpPr>
          <p:cNvPr id="4" name="TextBox 3">
            <a:extLst>
              <a:ext uri="{FF2B5EF4-FFF2-40B4-BE49-F238E27FC236}">
                <a16:creationId xmlns="" xmlns:a16="http://schemas.microsoft.com/office/drawing/2014/main" id="{46DC4265-F617-2E4B-950B-DCDE5B9A6C97}"/>
              </a:ext>
            </a:extLst>
          </p:cNvPr>
          <p:cNvSpPr txBox="1"/>
          <p:nvPr/>
        </p:nvSpPr>
        <p:spPr>
          <a:xfrm>
            <a:off x="1783491" y="4484869"/>
            <a:ext cx="9113109" cy="1384995"/>
          </a:xfrm>
          <a:prstGeom prst="rect">
            <a:avLst/>
          </a:prstGeom>
          <a:noFill/>
        </p:spPr>
        <p:txBody>
          <a:bodyPr wrap="square" rtlCol="0">
            <a:spAutoFit/>
          </a:bodyPr>
          <a:lstStyle/>
          <a:p>
            <a:r>
              <a:rPr lang="en-US" sz="2800" dirty="0"/>
              <a:t>Ans:  Syncytin-1 protein is part of the placenta, however it is made up of 538 amino acids but only share 4 amino acids with the mRNA vaccine.</a:t>
            </a:r>
          </a:p>
        </p:txBody>
      </p:sp>
      <p:sp>
        <p:nvSpPr>
          <p:cNvPr id="5" name="Title 1">
            <a:extLst>
              <a:ext uri="{FF2B5EF4-FFF2-40B4-BE49-F238E27FC236}">
                <a16:creationId xmlns="" xmlns:a16="http://schemas.microsoft.com/office/drawing/2014/main" id="{E99908BD-A020-C641-85B7-4D71F82D5B43}"/>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6" name="Title 1">
            <a:extLst>
              <a:ext uri="{FF2B5EF4-FFF2-40B4-BE49-F238E27FC236}">
                <a16:creationId xmlns="" xmlns:a16="http://schemas.microsoft.com/office/drawing/2014/main" id="{4B427FA4-A895-914E-B933-A98368964153}"/>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7" name="Title 1">
            <a:extLst>
              <a:ext uri="{FF2B5EF4-FFF2-40B4-BE49-F238E27FC236}">
                <a16:creationId xmlns="" xmlns:a16="http://schemas.microsoft.com/office/drawing/2014/main" id="{FE8DF5C6-F580-E642-A930-C61D41C88C94}"/>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8" name="Title 1">
            <a:extLst>
              <a:ext uri="{FF2B5EF4-FFF2-40B4-BE49-F238E27FC236}">
                <a16:creationId xmlns="" xmlns:a16="http://schemas.microsoft.com/office/drawing/2014/main" id="{9C39320C-3537-7147-A524-4257F1297D82}"/>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9" name="Title 1">
            <a:extLst>
              <a:ext uri="{FF2B5EF4-FFF2-40B4-BE49-F238E27FC236}">
                <a16:creationId xmlns="" xmlns:a16="http://schemas.microsoft.com/office/drawing/2014/main" id="{EAD3BAD4-EB2D-1940-B4FF-7AFF262E48F4}"/>
              </a:ext>
            </a:extLst>
          </p:cNvPr>
          <p:cNvSpPr txBox="1">
            <a:spLocks/>
          </p:cNvSpPr>
          <p:nvPr/>
        </p:nvSpPr>
        <p:spPr bwMode="gray">
          <a:xfrm>
            <a:off x="1568941" y="880163"/>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106526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ADCA7-FA86-DF46-B84B-D67C44363E57}"/>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38C2D2D6-55CD-3A4D-A816-AE75122F5DDF}"/>
              </a:ext>
            </a:extLst>
          </p:cNvPr>
          <p:cNvSpPr>
            <a:spLocks noGrp="1"/>
          </p:cNvSpPr>
          <p:nvPr>
            <p:ph idx="1"/>
          </p:nvPr>
        </p:nvSpPr>
        <p:spPr>
          <a:xfrm>
            <a:off x="604436" y="2328521"/>
            <a:ext cx="11409374" cy="1164710"/>
          </a:xfrm>
        </p:spPr>
        <p:txBody>
          <a:bodyPr>
            <a:normAutofit/>
          </a:bodyPr>
          <a:lstStyle/>
          <a:p>
            <a:pPr marL="0" indent="0">
              <a:buNone/>
            </a:pPr>
            <a:r>
              <a:rPr lang="en-US" sz="2000" b="1" dirty="0"/>
              <a:t>#29.  Which of the following statement(s) regarding immunity and COVID-19 is (are) true?</a:t>
            </a:r>
          </a:p>
          <a:p>
            <a:pPr marL="0" indent="0">
              <a:buNone/>
            </a:pPr>
            <a:endParaRPr lang="en-US" sz="2000" b="1" dirty="0"/>
          </a:p>
        </p:txBody>
      </p:sp>
      <p:sp>
        <p:nvSpPr>
          <p:cNvPr id="4" name="TextBox 3">
            <a:extLst>
              <a:ext uri="{FF2B5EF4-FFF2-40B4-BE49-F238E27FC236}">
                <a16:creationId xmlns="" xmlns:a16="http://schemas.microsoft.com/office/drawing/2014/main" id="{82D5A22B-B16F-B14A-B2CB-9DA9E8326CC7}"/>
              </a:ext>
            </a:extLst>
          </p:cNvPr>
          <p:cNvSpPr txBox="1"/>
          <p:nvPr/>
        </p:nvSpPr>
        <p:spPr>
          <a:xfrm>
            <a:off x="963827" y="2767914"/>
            <a:ext cx="9959546" cy="646331"/>
          </a:xfrm>
          <a:prstGeom prst="rect">
            <a:avLst/>
          </a:prstGeom>
          <a:noFill/>
        </p:spPr>
        <p:txBody>
          <a:bodyPr wrap="square" rtlCol="0">
            <a:spAutoFit/>
          </a:bodyPr>
          <a:lstStyle/>
          <a:p>
            <a:r>
              <a:rPr lang="en-US" dirty="0"/>
              <a:t>A.  The immune system of &gt;95% of people who recover from COVID-19 had durable memories of the virus up to 8 months after infection.</a:t>
            </a:r>
          </a:p>
        </p:txBody>
      </p:sp>
      <p:sp>
        <p:nvSpPr>
          <p:cNvPr id="5" name="TextBox 4">
            <a:extLst>
              <a:ext uri="{FF2B5EF4-FFF2-40B4-BE49-F238E27FC236}">
                <a16:creationId xmlns="" xmlns:a16="http://schemas.microsoft.com/office/drawing/2014/main" id="{8AD6E97B-2A20-9644-B0C8-518987CD59FE}"/>
              </a:ext>
            </a:extLst>
          </p:cNvPr>
          <p:cNvSpPr txBox="1"/>
          <p:nvPr/>
        </p:nvSpPr>
        <p:spPr>
          <a:xfrm>
            <a:off x="963827" y="3429000"/>
            <a:ext cx="10459139" cy="923330"/>
          </a:xfrm>
          <a:prstGeom prst="rect">
            <a:avLst/>
          </a:prstGeom>
          <a:noFill/>
        </p:spPr>
        <p:txBody>
          <a:bodyPr wrap="square" rtlCol="0">
            <a:spAutoFit/>
          </a:bodyPr>
          <a:lstStyle/>
          <a:p>
            <a:r>
              <a:rPr lang="en-US" dirty="0"/>
              <a:t>B.  The human antibodies from COVID infected individuals are the one against the spike protein or SAR-COV-2, usually found 6 days after symptom onset and declining only modestly at 6 to 8 months after infection. </a:t>
            </a:r>
          </a:p>
        </p:txBody>
      </p:sp>
      <p:sp>
        <p:nvSpPr>
          <p:cNvPr id="6" name="TextBox 5">
            <a:extLst>
              <a:ext uri="{FF2B5EF4-FFF2-40B4-BE49-F238E27FC236}">
                <a16:creationId xmlns="" xmlns:a16="http://schemas.microsoft.com/office/drawing/2014/main" id="{95D93860-741E-E248-8A6C-3DDF05CCBE7E}"/>
              </a:ext>
            </a:extLst>
          </p:cNvPr>
          <p:cNvSpPr txBox="1"/>
          <p:nvPr/>
        </p:nvSpPr>
        <p:spPr>
          <a:xfrm>
            <a:off x="963827" y="4352330"/>
            <a:ext cx="10895237" cy="646331"/>
          </a:xfrm>
          <a:prstGeom prst="rect">
            <a:avLst/>
          </a:prstGeom>
          <a:noFill/>
        </p:spPr>
        <p:txBody>
          <a:bodyPr wrap="square" rtlCol="0">
            <a:spAutoFit/>
          </a:bodyPr>
          <a:lstStyle/>
          <a:p>
            <a:r>
              <a:rPr lang="en-US" dirty="0"/>
              <a:t>C.  Vaccine monitoring has historically shown that side effects generally happen within 6 weeks of receiving a vaccine dose.  As of 09-2021, no long term side effect have been detected.</a:t>
            </a:r>
          </a:p>
        </p:txBody>
      </p:sp>
      <p:sp>
        <p:nvSpPr>
          <p:cNvPr id="7" name="TextBox 6">
            <a:extLst>
              <a:ext uri="{FF2B5EF4-FFF2-40B4-BE49-F238E27FC236}">
                <a16:creationId xmlns="" xmlns:a16="http://schemas.microsoft.com/office/drawing/2014/main" id="{2B3F020C-63D2-3E48-9C14-5EB01E19BC05}"/>
              </a:ext>
            </a:extLst>
          </p:cNvPr>
          <p:cNvSpPr txBox="1"/>
          <p:nvPr/>
        </p:nvSpPr>
        <p:spPr>
          <a:xfrm>
            <a:off x="963827" y="4998661"/>
            <a:ext cx="9712411" cy="646331"/>
          </a:xfrm>
          <a:prstGeom prst="rect">
            <a:avLst/>
          </a:prstGeom>
          <a:noFill/>
        </p:spPr>
        <p:txBody>
          <a:bodyPr wrap="square" rtlCol="0">
            <a:spAutoFit/>
          </a:bodyPr>
          <a:lstStyle/>
          <a:p>
            <a:r>
              <a:rPr lang="en-US" dirty="0"/>
              <a:t>D.  J&amp;J vaccine has 7 cases per 1 million of women between 18 to 49 years old complicated with blood clots with low platelets. </a:t>
            </a:r>
          </a:p>
        </p:txBody>
      </p:sp>
      <p:sp>
        <p:nvSpPr>
          <p:cNvPr id="8" name="TextBox 7">
            <a:extLst>
              <a:ext uri="{FF2B5EF4-FFF2-40B4-BE49-F238E27FC236}">
                <a16:creationId xmlns="" xmlns:a16="http://schemas.microsoft.com/office/drawing/2014/main" id="{0ADDB326-4F82-7D40-9C5E-463A3F577121}"/>
              </a:ext>
            </a:extLst>
          </p:cNvPr>
          <p:cNvSpPr txBox="1"/>
          <p:nvPr/>
        </p:nvSpPr>
        <p:spPr>
          <a:xfrm>
            <a:off x="963827" y="5644992"/>
            <a:ext cx="9712411" cy="646331"/>
          </a:xfrm>
          <a:prstGeom prst="rect">
            <a:avLst/>
          </a:prstGeom>
          <a:noFill/>
        </p:spPr>
        <p:txBody>
          <a:bodyPr wrap="square" rtlCol="0">
            <a:spAutoFit/>
          </a:bodyPr>
          <a:lstStyle/>
          <a:p>
            <a:r>
              <a:rPr lang="en-US" dirty="0"/>
              <a:t>E.  Cases of myocarditis and pericarditis in adolescents and young adults have been reported (more often after the second dose) with the 2 mRNA COVID-19 vaccines</a:t>
            </a:r>
          </a:p>
        </p:txBody>
      </p:sp>
      <p:sp>
        <p:nvSpPr>
          <p:cNvPr id="9" name="TextBox 8">
            <a:extLst>
              <a:ext uri="{FF2B5EF4-FFF2-40B4-BE49-F238E27FC236}">
                <a16:creationId xmlns="" xmlns:a16="http://schemas.microsoft.com/office/drawing/2014/main" id="{C0E816E2-74D5-074F-8B87-F9EB508E231E}"/>
              </a:ext>
            </a:extLst>
          </p:cNvPr>
          <p:cNvSpPr txBox="1"/>
          <p:nvPr/>
        </p:nvSpPr>
        <p:spPr>
          <a:xfrm>
            <a:off x="963827" y="6291323"/>
            <a:ext cx="2710229" cy="369332"/>
          </a:xfrm>
          <a:prstGeom prst="rect">
            <a:avLst/>
          </a:prstGeom>
          <a:noFill/>
        </p:spPr>
        <p:txBody>
          <a:bodyPr wrap="none" rtlCol="0">
            <a:spAutoFit/>
          </a:bodyPr>
          <a:lstStyle/>
          <a:p>
            <a:r>
              <a:rPr lang="en-US" dirty="0"/>
              <a:t>F.  All of the above are true</a:t>
            </a:r>
          </a:p>
        </p:txBody>
      </p:sp>
      <p:sp>
        <p:nvSpPr>
          <p:cNvPr id="10" name="Title 1">
            <a:extLst>
              <a:ext uri="{FF2B5EF4-FFF2-40B4-BE49-F238E27FC236}">
                <a16:creationId xmlns="" xmlns:a16="http://schemas.microsoft.com/office/drawing/2014/main" id="{4A754319-BB99-5E41-9B93-C093AA1E4749}"/>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1" name="Title 1">
            <a:extLst>
              <a:ext uri="{FF2B5EF4-FFF2-40B4-BE49-F238E27FC236}">
                <a16:creationId xmlns="" xmlns:a16="http://schemas.microsoft.com/office/drawing/2014/main" id="{DF20F375-3530-164B-A66E-DED7DCA94F34}"/>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2" name="Title 1">
            <a:extLst>
              <a:ext uri="{FF2B5EF4-FFF2-40B4-BE49-F238E27FC236}">
                <a16:creationId xmlns="" xmlns:a16="http://schemas.microsoft.com/office/drawing/2014/main" id="{D6150679-E989-EE48-95C6-4AEF2FA17F51}"/>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3" name="Title 1">
            <a:extLst>
              <a:ext uri="{FF2B5EF4-FFF2-40B4-BE49-F238E27FC236}">
                <a16:creationId xmlns="" xmlns:a16="http://schemas.microsoft.com/office/drawing/2014/main" id="{61CA6396-CB92-9A47-B25D-3DC2253A7449}"/>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4" name="Title 1">
            <a:extLst>
              <a:ext uri="{FF2B5EF4-FFF2-40B4-BE49-F238E27FC236}">
                <a16:creationId xmlns="" xmlns:a16="http://schemas.microsoft.com/office/drawing/2014/main" id="{C644A849-9B35-8A4E-9EE8-9614F110910B}"/>
              </a:ext>
            </a:extLst>
          </p:cNvPr>
          <p:cNvSpPr txBox="1">
            <a:spLocks/>
          </p:cNvSpPr>
          <p:nvPr/>
        </p:nvSpPr>
        <p:spPr bwMode="gray">
          <a:xfrm>
            <a:off x="1568941" y="880163"/>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380608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4B701B-7037-614B-87D5-89DD7EDB9F48}"/>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2C813074-06E0-1248-A5C2-DA8E70856F9D}"/>
              </a:ext>
            </a:extLst>
          </p:cNvPr>
          <p:cNvSpPr>
            <a:spLocks noGrp="1"/>
          </p:cNvSpPr>
          <p:nvPr>
            <p:ph idx="1"/>
          </p:nvPr>
        </p:nvSpPr>
        <p:spPr>
          <a:xfrm>
            <a:off x="886597" y="2822732"/>
            <a:ext cx="10515600" cy="1325563"/>
          </a:xfrm>
        </p:spPr>
        <p:txBody>
          <a:bodyPr>
            <a:normAutofit/>
          </a:bodyPr>
          <a:lstStyle/>
          <a:p>
            <a:pPr marL="0" indent="0">
              <a:buNone/>
            </a:pPr>
            <a:r>
              <a:rPr lang="en-US" sz="3000" b="1" dirty="0"/>
              <a:t>#30.  Does my booster vaccine need to be the same 			brand as my initial vaccine?</a:t>
            </a:r>
          </a:p>
          <a:p>
            <a:pPr marL="0" indent="0">
              <a:buNone/>
            </a:pPr>
            <a:endParaRPr lang="en-US" sz="3000" b="1" dirty="0"/>
          </a:p>
        </p:txBody>
      </p:sp>
      <p:sp>
        <p:nvSpPr>
          <p:cNvPr id="4" name="TextBox 3">
            <a:extLst>
              <a:ext uri="{FF2B5EF4-FFF2-40B4-BE49-F238E27FC236}">
                <a16:creationId xmlns="" xmlns:a16="http://schemas.microsoft.com/office/drawing/2014/main" id="{51065449-98E6-A346-B491-5EBA1F3BDE7B}"/>
              </a:ext>
            </a:extLst>
          </p:cNvPr>
          <p:cNvSpPr txBox="1"/>
          <p:nvPr/>
        </p:nvSpPr>
        <p:spPr>
          <a:xfrm>
            <a:off x="1661297" y="4506427"/>
            <a:ext cx="9502003" cy="954107"/>
          </a:xfrm>
          <a:prstGeom prst="rect">
            <a:avLst/>
          </a:prstGeom>
          <a:noFill/>
        </p:spPr>
        <p:txBody>
          <a:bodyPr wrap="square" rtlCol="0">
            <a:spAutoFit/>
          </a:bodyPr>
          <a:lstStyle/>
          <a:p>
            <a:r>
              <a:rPr lang="en-US" sz="2800" dirty="0"/>
              <a:t>Ans:  Yes, If possible but if you absolutely cannot find a matching dose of vaccine, OK to get the other one</a:t>
            </a:r>
          </a:p>
        </p:txBody>
      </p:sp>
      <p:sp>
        <p:nvSpPr>
          <p:cNvPr id="5" name="Title 1">
            <a:extLst>
              <a:ext uri="{FF2B5EF4-FFF2-40B4-BE49-F238E27FC236}">
                <a16:creationId xmlns="" xmlns:a16="http://schemas.microsoft.com/office/drawing/2014/main" id="{6FDFA897-86E2-2C48-8423-78D38CA503DA}"/>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6" name="Title 1">
            <a:extLst>
              <a:ext uri="{FF2B5EF4-FFF2-40B4-BE49-F238E27FC236}">
                <a16:creationId xmlns="" xmlns:a16="http://schemas.microsoft.com/office/drawing/2014/main" id="{DF1D00B0-2ACD-2644-8557-CEA28EDA0E3C}"/>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7" name="Title 1">
            <a:extLst>
              <a:ext uri="{FF2B5EF4-FFF2-40B4-BE49-F238E27FC236}">
                <a16:creationId xmlns="" xmlns:a16="http://schemas.microsoft.com/office/drawing/2014/main" id="{BAE12BF5-7A0E-E84A-B650-7807D5D8F718}"/>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8" name="Title 1">
            <a:extLst>
              <a:ext uri="{FF2B5EF4-FFF2-40B4-BE49-F238E27FC236}">
                <a16:creationId xmlns="" xmlns:a16="http://schemas.microsoft.com/office/drawing/2014/main" id="{2CA750FC-657C-F342-A039-918E2E15FB40}"/>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9" name="Title 1">
            <a:extLst>
              <a:ext uri="{FF2B5EF4-FFF2-40B4-BE49-F238E27FC236}">
                <a16:creationId xmlns="" xmlns:a16="http://schemas.microsoft.com/office/drawing/2014/main" id="{2DD187FD-3368-654D-BAA6-53B0E3B716CA}"/>
              </a:ext>
            </a:extLst>
          </p:cNvPr>
          <p:cNvSpPr txBox="1">
            <a:spLocks/>
          </p:cNvSpPr>
          <p:nvPr/>
        </p:nvSpPr>
        <p:spPr bwMode="gray">
          <a:xfrm>
            <a:off x="1568941" y="880163"/>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354909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4BB6DD-BC19-834D-B319-73F220056C2B}"/>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A706197B-A9A9-8145-B8F3-345A6202A1F8}"/>
              </a:ext>
            </a:extLst>
          </p:cNvPr>
          <p:cNvSpPr>
            <a:spLocks noGrp="1"/>
          </p:cNvSpPr>
          <p:nvPr>
            <p:ph idx="1"/>
          </p:nvPr>
        </p:nvSpPr>
        <p:spPr>
          <a:xfrm>
            <a:off x="399285" y="2517830"/>
            <a:ext cx="11393430" cy="855791"/>
          </a:xfrm>
        </p:spPr>
        <p:txBody>
          <a:bodyPr>
            <a:noAutofit/>
          </a:bodyPr>
          <a:lstStyle/>
          <a:p>
            <a:pPr marL="0" indent="0">
              <a:buNone/>
            </a:pPr>
            <a:r>
              <a:rPr lang="en-US" sz="3000" b="1" dirty="0"/>
              <a:t>#31.  What are the 6 conditions on the CDC’s third dose list? </a:t>
            </a:r>
          </a:p>
          <a:p>
            <a:pPr marL="0" indent="0">
              <a:buNone/>
            </a:pPr>
            <a:endParaRPr lang="en-US" sz="3000" b="1" dirty="0"/>
          </a:p>
        </p:txBody>
      </p:sp>
      <p:sp>
        <p:nvSpPr>
          <p:cNvPr id="4" name="TextBox 3">
            <a:extLst>
              <a:ext uri="{FF2B5EF4-FFF2-40B4-BE49-F238E27FC236}">
                <a16:creationId xmlns="" xmlns:a16="http://schemas.microsoft.com/office/drawing/2014/main" id="{F16D3322-4E01-1B46-999C-5548325A6AEC}"/>
              </a:ext>
            </a:extLst>
          </p:cNvPr>
          <p:cNvSpPr txBox="1"/>
          <p:nvPr/>
        </p:nvSpPr>
        <p:spPr>
          <a:xfrm>
            <a:off x="1341857" y="3179901"/>
            <a:ext cx="3267241" cy="461665"/>
          </a:xfrm>
          <a:prstGeom prst="rect">
            <a:avLst/>
          </a:prstGeom>
          <a:noFill/>
        </p:spPr>
        <p:txBody>
          <a:bodyPr wrap="none" rtlCol="0">
            <a:spAutoFit/>
          </a:bodyPr>
          <a:lstStyle/>
          <a:p>
            <a:r>
              <a:rPr lang="en-US" sz="2400" dirty="0"/>
              <a:t>1.  Organ transplants</a:t>
            </a:r>
          </a:p>
        </p:txBody>
      </p:sp>
      <p:sp>
        <p:nvSpPr>
          <p:cNvPr id="5" name="TextBox 4">
            <a:extLst>
              <a:ext uri="{FF2B5EF4-FFF2-40B4-BE49-F238E27FC236}">
                <a16:creationId xmlns="" xmlns:a16="http://schemas.microsoft.com/office/drawing/2014/main" id="{2C9A5CEE-164A-CC4C-AD68-FD5C758E4487}"/>
              </a:ext>
            </a:extLst>
          </p:cNvPr>
          <p:cNvSpPr txBox="1"/>
          <p:nvPr/>
        </p:nvSpPr>
        <p:spPr>
          <a:xfrm>
            <a:off x="1325142" y="3643706"/>
            <a:ext cx="7032694" cy="461665"/>
          </a:xfrm>
          <a:prstGeom prst="rect">
            <a:avLst/>
          </a:prstGeom>
          <a:noFill/>
        </p:spPr>
        <p:txBody>
          <a:bodyPr wrap="none" rtlCol="0">
            <a:spAutoFit/>
          </a:bodyPr>
          <a:lstStyle/>
          <a:p>
            <a:r>
              <a:rPr lang="en-US" sz="2400" dirty="0"/>
              <a:t>2.  Stem cell transplants within the past 2 years</a:t>
            </a:r>
          </a:p>
        </p:txBody>
      </p:sp>
      <p:sp>
        <p:nvSpPr>
          <p:cNvPr id="6" name="TextBox 5">
            <a:extLst>
              <a:ext uri="{FF2B5EF4-FFF2-40B4-BE49-F238E27FC236}">
                <a16:creationId xmlns="" xmlns:a16="http://schemas.microsoft.com/office/drawing/2014/main" id="{09EBB991-60E0-7643-AC32-370F4C01D6E7}"/>
              </a:ext>
            </a:extLst>
          </p:cNvPr>
          <p:cNvSpPr txBox="1"/>
          <p:nvPr/>
        </p:nvSpPr>
        <p:spPr>
          <a:xfrm>
            <a:off x="1325142" y="4076367"/>
            <a:ext cx="10112770" cy="830997"/>
          </a:xfrm>
          <a:prstGeom prst="rect">
            <a:avLst/>
          </a:prstGeom>
          <a:noFill/>
        </p:spPr>
        <p:txBody>
          <a:bodyPr wrap="square" rtlCol="0">
            <a:spAutoFit/>
          </a:bodyPr>
          <a:lstStyle/>
          <a:p>
            <a:r>
              <a:rPr lang="en-US" sz="2400" dirty="0"/>
              <a:t>3.  Active cancer treatment for tumors or blood cancer and are undergoing chemotherapy that affects the immune system</a:t>
            </a:r>
          </a:p>
        </p:txBody>
      </p:sp>
      <p:sp>
        <p:nvSpPr>
          <p:cNvPr id="7" name="TextBox 6">
            <a:extLst>
              <a:ext uri="{FF2B5EF4-FFF2-40B4-BE49-F238E27FC236}">
                <a16:creationId xmlns="" xmlns:a16="http://schemas.microsoft.com/office/drawing/2014/main" id="{4DDB38E1-EA67-5345-90D0-6B4D5CD8CFF0}"/>
              </a:ext>
            </a:extLst>
          </p:cNvPr>
          <p:cNvSpPr txBox="1"/>
          <p:nvPr/>
        </p:nvSpPr>
        <p:spPr>
          <a:xfrm>
            <a:off x="1325142" y="4865407"/>
            <a:ext cx="5713424" cy="461665"/>
          </a:xfrm>
          <a:prstGeom prst="rect">
            <a:avLst/>
          </a:prstGeom>
          <a:noFill/>
        </p:spPr>
        <p:txBody>
          <a:bodyPr wrap="none" rtlCol="0">
            <a:spAutoFit/>
          </a:bodyPr>
          <a:lstStyle/>
          <a:p>
            <a:r>
              <a:rPr lang="en-US" sz="2400" dirty="0"/>
              <a:t>4.  Severe primary immunodeficiency</a:t>
            </a:r>
          </a:p>
        </p:txBody>
      </p:sp>
      <p:sp>
        <p:nvSpPr>
          <p:cNvPr id="8" name="TextBox 7">
            <a:extLst>
              <a:ext uri="{FF2B5EF4-FFF2-40B4-BE49-F238E27FC236}">
                <a16:creationId xmlns="" xmlns:a16="http://schemas.microsoft.com/office/drawing/2014/main" id="{F1DF7092-E644-794D-B10E-985EDC390539}"/>
              </a:ext>
            </a:extLst>
          </p:cNvPr>
          <p:cNvSpPr txBox="1"/>
          <p:nvPr/>
        </p:nvSpPr>
        <p:spPr>
          <a:xfrm>
            <a:off x="1325142" y="5315302"/>
            <a:ext cx="4770858" cy="461665"/>
          </a:xfrm>
          <a:prstGeom prst="rect">
            <a:avLst/>
          </a:prstGeom>
          <a:noFill/>
        </p:spPr>
        <p:txBody>
          <a:bodyPr wrap="none" rtlCol="0">
            <a:spAutoFit/>
          </a:bodyPr>
          <a:lstStyle/>
          <a:p>
            <a:r>
              <a:rPr lang="en-US" sz="2400" dirty="0"/>
              <a:t>5.  Advanced or untreated HIV</a:t>
            </a:r>
          </a:p>
        </p:txBody>
      </p:sp>
      <p:sp>
        <p:nvSpPr>
          <p:cNvPr id="9" name="TextBox 8">
            <a:extLst>
              <a:ext uri="{FF2B5EF4-FFF2-40B4-BE49-F238E27FC236}">
                <a16:creationId xmlns="" xmlns:a16="http://schemas.microsoft.com/office/drawing/2014/main" id="{4B0B27A0-FCA1-E947-9987-F24A4D4EA2DB}"/>
              </a:ext>
            </a:extLst>
          </p:cNvPr>
          <p:cNvSpPr txBox="1"/>
          <p:nvPr/>
        </p:nvSpPr>
        <p:spPr>
          <a:xfrm>
            <a:off x="1341857" y="5795423"/>
            <a:ext cx="9675341" cy="830997"/>
          </a:xfrm>
          <a:prstGeom prst="rect">
            <a:avLst/>
          </a:prstGeom>
          <a:noFill/>
        </p:spPr>
        <p:txBody>
          <a:bodyPr wrap="square" rtlCol="0">
            <a:spAutoFit/>
          </a:bodyPr>
          <a:lstStyle/>
          <a:p>
            <a:r>
              <a:rPr lang="en-US" sz="2400" dirty="0"/>
              <a:t>6.  Active treatment with high dose corticosteroids or other drugs that may suppress your immune response. </a:t>
            </a:r>
          </a:p>
        </p:txBody>
      </p:sp>
      <p:sp>
        <p:nvSpPr>
          <p:cNvPr id="10" name="Title 1">
            <a:extLst>
              <a:ext uri="{FF2B5EF4-FFF2-40B4-BE49-F238E27FC236}">
                <a16:creationId xmlns="" xmlns:a16="http://schemas.microsoft.com/office/drawing/2014/main" id="{AA873826-73DE-274B-AF20-39FAE2869073}"/>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1" name="Title 1">
            <a:extLst>
              <a:ext uri="{FF2B5EF4-FFF2-40B4-BE49-F238E27FC236}">
                <a16:creationId xmlns="" xmlns:a16="http://schemas.microsoft.com/office/drawing/2014/main" id="{5D2101A4-D3B7-E84C-BE78-BEAB3419B2D5}"/>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2" name="Title 1">
            <a:extLst>
              <a:ext uri="{FF2B5EF4-FFF2-40B4-BE49-F238E27FC236}">
                <a16:creationId xmlns="" xmlns:a16="http://schemas.microsoft.com/office/drawing/2014/main" id="{DDE220F4-BF43-1540-AEA2-F9983E3D1443}"/>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3" name="Title 1">
            <a:extLst>
              <a:ext uri="{FF2B5EF4-FFF2-40B4-BE49-F238E27FC236}">
                <a16:creationId xmlns="" xmlns:a16="http://schemas.microsoft.com/office/drawing/2014/main" id="{3B92C862-2645-1A44-823B-2B7320DD7499}"/>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4" name="Title 1">
            <a:extLst>
              <a:ext uri="{FF2B5EF4-FFF2-40B4-BE49-F238E27FC236}">
                <a16:creationId xmlns="" xmlns:a16="http://schemas.microsoft.com/office/drawing/2014/main" id="{9965B21A-7930-8C42-88B9-4E3DA5ED34BA}"/>
              </a:ext>
            </a:extLst>
          </p:cNvPr>
          <p:cNvSpPr txBox="1">
            <a:spLocks/>
          </p:cNvSpPr>
          <p:nvPr/>
        </p:nvSpPr>
        <p:spPr bwMode="gray">
          <a:xfrm>
            <a:off x="1568941" y="880163"/>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273665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3588"/>
            <a:ext cx="9855200" cy="1293812"/>
          </a:xfrm>
        </p:spPr>
        <p:txBody>
          <a:bodyPr>
            <a:noAutofit/>
          </a:bodyPr>
          <a:lstStyle/>
          <a:p>
            <a:pPr eaLnBrk="1" hangingPunct="1">
              <a:defRPr/>
            </a:pPr>
            <a:r>
              <a:rPr lang="en-US" sz="4400" dirty="0">
                <a:solidFill>
                  <a:srgbClr val="FFFF00"/>
                </a:solidFill>
                <a:latin typeface="Arial Black" panose="020B0A04020102020204" pitchFamily="34" charset="0"/>
              </a:rPr>
              <a:t>How does covid-19 kill you? </a:t>
            </a:r>
          </a:p>
        </p:txBody>
      </p:sp>
      <p:sp>
        <p:nvSpPr>
          <p:cNvPr id="3" name="Content Placeholder 2"/>
          <p:cNvSpPr>
            <a:spLocks noGrp="1" noChangeArrowheads="1"/>
          </p:cNvSpPr>
          <p:nvPr>
            <p:ph idx="1"/>
          </p:nvPr>
        </p:nvSpPr>
        <p:spPr/>
        <p:txBody>
          <a:bodyPr>
            <a:normAutofit fontScale="92500" lnSpcReduction="20000"/>
          </a:bodyPr>
          <a:lstStyle/>
          <a:p>
            <a:pPr eaLnBrk="1" hangingPunct="1"/>
            <a:r>
              <a:rPr lang="en-US" altLang="en-US" sz="2400" smtClean="0">
                <a:latin typeface="Tahoma" pitchFamily="34" charset="0"/>
                <a:cs typeface="Tahoma" pitchFamily="34" charset="0"/>
              </a:rPr>
              <a:t>As the novel coronavirus, SARS-CoV-2 enters the nose and throat via ACE2 receptor, it hijacks the cell’s machinery, making myriad copies of itself and invading new cells. </a:t>
            </a:r>
          </a:p>
          <a:p>
            <a:pPr eaLnBrk="1" hangingPunct="1"/>
            <a:r>
              <a:rPr lang="en-US" altLang="en-US" sz="2400" smtClean="0">
                <a:latin typeface="Tahoma" pitchFamily="34" charset="0"/>
                <a:cs typeface="Tahoma" pitchFamily="34" charset="0"/>
              </a:rPr>
              <a:t>As the virus multiples, an infected person may shed copious amounts of it, especially during the first week or so.  Patient may be asymptomatic or may develop fever, dry cough, loss of smell or taste…etc. </a:t>
            </a:r>
          </a:p>
          <a:p>
            <a:pPr eaLnBrk="1" hangingPunct="1"/>
            <a:r>
              <a:rPr lang="en-US" altLang="en-US" sz="2400" smtClean="0">
                <a:latin typeface="Tahoma" pitchFamily="34" charset="0"/>
                <a:cs typeface="Tahoma" pitchFamily="34" charset="0"/>
              </a:rPr>
              <a:t>If the immune system doesn’t fight back during this initial phase, the virus then disseminates down the wind pipe to attack the lungs and the patient starts to manifest with SOB and desaturation.</a:t>
            </a:r>
          </a:p>
          <a:p>
            <a:pPr eaLnBrk="1" hangingPunct="1">
              <a:buFont typeface="Arial" charset="0"/>
              <a:buNone/>
            </a:pPr>
            <a:endParaRPr lang="en-US" altLang="en-US" sz="2400" smtClean="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2FFC99-4482-364D-B798-B22C0B192C84}"/>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ED29782C-4EFB-8C4F-8F9D-7B1478838705}"/>
              </a:ext>
            </a:extLst>
          </p:cNvPr>
          <p:cNvSpPr>
            <a:spLocks noGrp="1"/>
          </p:cNvSpPr>
          <p:nvPr>
            <p:ph idx="1"/>
          </p:nvPr>
        </p:nvSpPr>
        <p:spPr>
          <a:xfrm>
            <a:off x="234576" y="2599223"/>
            <a:ext cx="11722848" cy="719867"/>
          </a:xfrm>
        </p:spPr>
        <p:txBody>
          <a:bodyPr>
            <a:noAutofit/>
          </a:bodyPr>
          <a:lstStyle/>
          <a:p>
            <a:pPr marL="0" indent="0">
              <a:buNone/>
            </a:pPr>
            <a:r>
              <a:rPr lang="en-US" sz="3000" b="1" dirty="0"/>
              <a:t>#32.  Which of the following is(are) true regarding antibodies?</a:t>
            </a:r>
          </a:p>
          <a:p>
            <a:pPr marL="0" indent="0">
              <a:buNone/>
            </a:pPr>
            <a:endParaRPr lang="en-US" sz="3000" b="1" dirty="0"/>
          </a:p>
        </p:txBody>
      </p:sp>
      <p:sp>
        <p:nvSpPr>
          <p:cNvPr id="4" name="TextBox 3">
            <a:extLst>
              <a:ext uri="{FF2B5EF4-FFF2-40B4-BE49-F238E27FC236}">
                <a16:creationId xmlns="" xmlns:a16="http://schemas.microsoft.com/office/drawing/2014/main" id="{394A265C-BD5C-F94F-A639-B745A5C7962E}"/>
              </a:ext>
            </a:extLst>
          </p:cNvPr>
          <p:cNvSpPr txBox="1"/>
          <p:nvPr/>
        </p:nvSpPr>
        <p:spPr>
          <a:xfrm>
            <a:off x="1268222" y="3266071"/>
            <a:ext cx="9488678" cy="1015663"/>
          </a:xfrm>
          <a:prstGeom prst="rect">
            <a:avLst/>
          </a:prstGeom>
          <a:noFill/>
        </p:spPr>
        <p:txBody>
          <a:bodyPr wrap="square" rtlCol="0">
            <a:spAutoFit/>
          </a:bodyPr>
          <a:lstStyle/>
          <a:p>
            <a:r>
              <a:rPr lang="en-US" sz="2000" dirty="0"/>
              <a:t>A.   In people who have received a COVID-19 vaccination, antibody 	testing is not recommended to determine whether you are immune 	or protected from 	COVID-19? </a:t>
            </a:r>
          </a:p>
        </p:txBody>
      </p:sp>
      <p:sp>
        <p:nvSpPr>
          <p:cNvPr id="5" name="TextBox 4">
            <a:extLst>
              <a:ext uri="{FF2B5EF4-FFF2-40B4-BE49-F238E27FC236}">
                <a16:creationId xmlns="" xmlns:a16="http://schemas.microsoft.com/office/drawing/2014/main" id="{A77BA89B-93DC-4041-ADAB-9EDD395D1E10}"/>
              </a:ext>
            </a:extLst>
          </p:cNvPr>
          <p:cNvSpPr txBox="1"/>
          <p:nvPr/>
        </p:nvSpPr>
        <p:spPr>
          <a:xfrm>
            <a:off x="1268222" y="4359092"/>
            <a:ext cx="10243752" cy="707886"/>
          </a:xfrm>
          <a:prstGeom prst="rect">
            <a:avLst/>
          </a:prstGeom>
          <a:noFill/>
        </p:spPr>
        <p:txBody>
          <a:bodyPr wrap="square" rtlCol="0">
            <a:spAutoFit/>
          </a:bodyPr>
          <a:lstStyle/>
          <a:p>
            <a:r>
              <a:rPr lang="en-US" sz="2000" dirty="0"/>
              <a:t>B.   NOT ALL antibody tests that are being marketed to the public have been 	evaluated and authorized by the FDA</a:t>
            </a:r>
          </a:p>
        </p:txBody>
      </p:sp>
      <p:sp>
        <p:nvSpPr>
          <p:cNvPr id="6" name="TextBox 5">
            <a:extLst>
              <a:ext uri="{FF2B5EF4-FFF2-40B4-BE49-F238E27FC236}">
                <a16:creationId xmlns="" xmlns:a16="http://schemas.microsoft.com/office/drawing/2014/main" id="{A8D8859E-16DA-0E47-B3CD-5B74E1CC7989}"/>
              </a:ext>
            </a:extLst>
          </p:cNvPr>
          <p:cNvSpPr txBox="1"/>
          <p:nvPr/>
        </p:nvSpPr>
        <p:spPr>
          <a:xfrm flipH="1">
            <a:off x="1268222" y="5122724"/>
            <a:ext cx="9762458" cy="707886"/>
          </a:xfrm>
          <a:prstGeom prst="rect">
            <a:avLst/>
          </a:prstGeom>
          <a:noFill/>
        </p:spPr>
        <p:txBody>
          <a:bodyPr wrap="square" rtlCol="0">
            <a:spAutoFit/>
          </a:bodyPr>
          <a:lstStyle/>
          <a:p>
            <a:r>
              <a:rPr lang="en-US" sz="2000" dirty="0"/>
              <a:t>C.  The antibody test does not differentiate past infection vs. vaccinated 	individual.</a:t>
            </a:r>
          </a:p>
        </p:txBody>
      </p:sp>
      <p:sp>
        <p:nvSpPr>
          <p:cNvPr id="7" name="TextBox 6">
            <a:extLst>
              <a:ext uri="{FF2B5EF4-FFF2-40B4-BE49-F238E27FC236}">
                <a16:creationId xmlns="" xmlns:a16="http://schemas.microsoft.com/office/drawing/2014/main" id="{FD079728-62B0-FC45-93C7-ED6599A3538D}"/>
              </a:ext>
            </a:extLst>
          </p:cNvPr>
          <p:cNvSpPr txBox="1"/>
          <p:nvPr/>
        </p:nvSpPr>
        <p:spPr>
          <a:xfrm>
            <a:off x="1268222" y="5977837"/>
            <a:ext cx="3692036" cy="400110"/>
          </a:xfrm>
          <a:prstGeom prst="rect">
            <a:avLst/>
          </a:prstGeom>
          <a:noFill/>
        </p:spPr>
        <p:txBody>
          <a:bodyPr wrap="none" rtlCol="0">
            <a:spAutoFit/>
          </a:bodyPr>
          <a:lstStyle/>
          <a:p>
            <a:r>
              <a:rPr lang="en-US" sz="2000" dirty="0"/>
              <a:t>D.   All of the above are true</a:t>
            </a:r>
          </a:p>
        </p:txBody>
      </p:sp>
      <p:sp>
        <p:nvSpPr>
          <p:cNvPr id="8" name="Title 1">
            <a:extLst>
              <a:ext uri="{FF2B5EF4-FFF2-40B4-BE49-F238E27FC236}">
                <a16:creationId xmlns="" xmlns:a16="http://schemas.microsoft.com/office/drawing/2014/main" id="{1B8391A1-3891-CE4A-8454-C7980ACB25F6}"/>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9" name="Title 1">
            <a:extLst>
              <a:ext uri="{FF2B5EF4-FFF2-40B4-BE49-F238E27FC236}">
                <a16:creationId xmlns="" xmlns:a16="http://schemas.microsoft.com/office/drawing/2014/main" id="{84204621-BE04-704D-BBDF-D07FA74773CF}"/>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0" name="Title 1">
            <a:extLst>
              <a:ext uri="{FF2B5EF4-FFF2-40B4-BE49-F238E27FC236}">
                <a16:creationId xmlns="" xmlns:a16="http://schemas.microsoft.com/office/drawing/2014/main" id="{2C82DE6D-53F9-324B-AFA6-7599D7A1254C}"/>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1" name="Title 1">
            <a:extLst>
              <a:ext uri="{FF2B5EF4-FFF2-40B4-BE49-F238E27FC236}">
                <a16:creationId xmlns="" xmlns:a16="http://schemas.microsoft.com/office/drawing/2014/main" id="{EDC7928F-30B5-D747-8BAB-2857A02E359E}"/>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2" name="Title 1">
            <a:extLst>
              <a:ext uri="{FF2B5EF4-FFF2-40B4-BE49-F238E27FC236}">
                <a16:creationId xmlns="" xmlns:a16="http://schemas.microsoft.com/office/drawing/2014/main" id="{9788F355-2A55-3E48-AC77-D90511468F65}"/>
              </a:ext>
            </a:extLst>
          </p:cNvPr>
          <p:cNvSpPr txBox="1">
            <a:spLocks/>
          </p:cNvSpPr>
          <p:nvPr/>
        </p:nvSpPr>
        <p:spPr bwMode="gray">
          <a:xfrm>
            <a:off x="1568941" y="880163"/>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413550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B7D5AF-C419-1847-87DE-A716C1DC2CC3}"/>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A0CF0536-2480-3D4E-9CEB-53AEECF1340F}"/>
              </a:ext>
            </a:extLst>
          </p:cNvPr>
          <p:cNvSpPr>
            <a:spLocks noGrp="1"/>
          </p:cNvSpPr>
          <p:nvPr>
            <p:ph idx="1"/>
          </p:nvPr>
        </p:nvSpPr>
        <p:spPr>
          <a:xfrm>
            <a:off x="720411" y="2553406"/>
            <a:ext cx="10515600" cy="843434"/>
          </a:xfrm>
        </p:spPr>
        <p:txBody>
          <a:bodyPr>
            <a:normAutofit/>
          </a:bodyPr>
          <a:lstStyle/>
          <a:p>
            <a:pPr marL="0" indent="0">
              <a:buNone/>
            </a:pPr>
            <a:r>
              <a:rPr lang="en-US" sz="3000" b="1" dirty="0"/>
              <a:t>#33.  What does a negative antibody test mean? </a:t>
            </a:r>
          </a:p>
          <a:p>
            <a:pPr marL="0" indent="0">
              <a:buNone/>
            </a:pPr>
            <a:endParaRPr lang="en-US" sz="3000" b="1" dirty="0"/>
          </a:p>
        </p:txBody>
      </p:sp>
      <p:sp>
        <p:nvSpPr>
          <p:cNvPr id="4" name="TextBox 3">
            <a:extLst>
              <a:ext uri="{FF2B5EF4-FFF2-40B4-BE49-F238E27FC236}">
                <a16:creationId xmlns="" xmlns:a16="http://schemas.microsoft.com/office/drawing/2014/main" id="{1796E210-9D70-CC4F-ADF3-B049FE9BC768}"/>
              </a:ext>
            </a:extLst>
          </p:cNvPr>
          <p:cNvSpPr txBox="1"/>
          <p:nvPr/>
        </p:nvSpPr>
        <p:spPr>
          <a:xfrm>
            <a:off x="1005214" y="3260349"/>
            <a:ext cx="6652783" cy="369332"/>
          </a:xfrm>
          <a:prstGeom prst="rect">
            <a:avLst/>
          </a:prstGeom>
          <a:noFill/>
        </p:spPr>
        <p:txBody>
          <a:bodyPr wrap="none" rtlCol="0">
            <a:spAutoFit/>
          </a:bodyPr>
          <a:lstStyle/>
          <a:p>
            <a:r>
              <a:rPr lang="en-US" dirty="0"/>
              <a:t>A.   You have not been infected with COVID-19 previously</a:t>
            </a:r>
          </a:p>
        </p:txBody>
      </p:sp>
      <p:sp>
        <p:nvSpPr>
          <p:cNvPr id="5" name="TextBox 4">
            <a:extLst>
              <a:ext uri="{FF2B5EF4-FFF2-40B4-BE49-F238E27FC236}">
                <a16:creationId xmlns="" xmlns:a16="http://schemas.microsoft.com/office/drawing/2014/main" id="{C81F9366-3051-0349-8003-5F947759992F}"/>
              </a:ext>
            </a:extLst>
          </p:cNvPr>
          <p:cNvSpPr txBox="1"/>
          <p:nvPr/>
        </p:nvSpPr>
        <p:spPr>
          <a:xfrm>
            <a:off x="1016508" y="3722013"/>
            <a:ext cx="9422053" cy="646331"/>
          </a:xfrm>
          <a:prstGeom prst="rect">
            <a:avLst/>
          </a:prstGeom>
          <a:noFill/>
        </p:spPr>
        <p:txBody>
          <a:bodyPr wrap="square" rtlCol="0">
            <a:spAutoFit/>
          </a:bodyPr>
          <a:lstStyle/>
          <a:p>
            <a:r>
              <a:rPr lang="en-US" dirty="0"/>
              <a:t>B.  	You had COVID-19 in the past but you did not develop or have not yet 	developed detectable antibodies</a:t>
            </a:r>
          </a:p>
        </p:txBody>
      </p:sp>
      <p:sp>
        <p:nvSpPr>
          <p:cNvPr id="6" name="TextBox 5">
            <a:extLst>
              <a:ext uri="{FF2B5EF4-FFF2-40B4-BE49-F238E27FC236}">
                <a16:creationId xmlns="" xmlns:a16="http://schemas.microsoft.com/office/drawing/2014/main" id="{92385E10-171A-E54A-A6E5-E660EC459D0E}"/>
              </a:ext>
            </a:extLst>
          </p:cNvPr>
          <p:cNvSpPr txBox="1"/>
          <p:nvPr/>
        </p:nvSpPr>
        <p:spPr>
          <a:xfrm>
            <a:off x="1035191" y="4407789"/>
            <a:ext cx="9886040" cy="369332"/>
          </a:xfrm>
          <a:prstGeom prst="rect">
            <a:avLst/>
          </a:prstGeom>
          <a:noFill/>
        </p:spPr>
        <p:txBody>
          <a:bodyPr wrap="none" rtlCol="0">
            <a:spAutoFit/>
          </a:bodyPr>
          <a:lstStyle/>
          <a:p>
            <a:r>
              <a:rPr lang="en-US" dirty="0"/>
              <a:t>C.   It is unknown if all infected individuals will develop a detectable antibody response</a:t>
            </a:r>
          </a:p>
        </p:txBody>
      </p:sp>
      <p:sp>
        <p:nvSpPr>
          <p:cNvPr id="7" name="TextBox 6">
            <a:extLst>
              <a:ext uri="{FF2B5EF4-FFF2-40B4-BE49-F238E27FC236}">
                <a16:creationId xmlns="" xmlns:a16="http://schemas.microsoft.com/office/drawing/2014/main" id="{6A8035D8-3FEA-404B-AFE2-08A8EB182C82}"/>
              </a:ext>
            </a:extLst>
          </p:cNvPr>
          <p:cNvSpPr txBox="1"/>
          <p:nvPr/>
        </p:nvSpPr>
        <p:spPr>
          <a:xfrm>
            <a:off x="1035191" y="4842250"/>
            <a:ext cx="6401111" cy="369332"/>
          </a:xfrm>
          <a:prstGeom prst="rect">
            <a:avLst/>
          </a:prstGeom>
          <a:noFill/>
        </p:spPr>
        <p:txBody>
          <a:bodyPr wrap="none" rtlCol="0">
            <a:spAutoFit/>
          </a:bodyPr>
          <a:lstStyle/>
          <a:p>
            <a:r>
              <a:rPr lang="en-US" dirty="0"/>
              <a:t>D.   The result may be wrong, known as a false negative</a:t>
            </a:r>
          </a:p>
        </p:txBody>
      </p:sp>
      <p:sp>
        <p:nvSpPr>
          <p:cNvPr id="8" name="TextBox 7">
            <a:extLst>
              <a:ext uri="{FF2B5EF4-FFF2-40B4-BE49-F238E27FC236}">
                <a16:creationId xmlns="" xmlns:a16="http://schemas.microsoft.com/office/drawing/2014/main" id="{A66407B3-BEEA-0047-B605-8279E1545208}"/>
              </a:ext>
            </a:extLst>
          </p:cNvPr>
          <p:cNvSpPr txBox="1"/>
          <p:nvPr/>
        </p:nvSpPr>
        <p:spPr>
          <a:xfrm>
            <a:off x="1035191" y="5331506"/>
            <a:ext cx="10121617" cy="646331"/>
          </a:xfrm>
          <a:prstGeom prst="rect">
            <a:avLst/>
          </a:prstGeom>
          <a:noFill/>
        </p:spPr>
        <p:txBody>
          <a:bodyPr wrap="square" rtlCol="0">
            <a:spAutoFit/>
          </a:bodyPr>
          <a:lstStyle/>
          <a:p>
            <a:r>
              <a:rPr lang="en-US" dirty="0"/>
              <a:t>E.    Occasionally the test does not detect antibodies even though you may have specific 	antibodies for SARS-COV-2</a:t>
            </a:r>
          </a:p>
        </p:txBody>
      </p:sp>
      <p:sp>
        <p:nvSpPr>
          <p:cNvPr id="9" name="TextBox 8">
            <a:extLst>
              <a:ext uri="{FF2B5EF4-FFF2-40B4-BE49-F238E27FC236}">
                <a16:creationId xmlns="" xmlns:a16="http://schemas.microsoft.com/office/drawing/2014/main" id="{03D1908E-CA14-984D-B23A-E3CBF37A21BA}"/>
              </a:ext>
            </a:extLst>
          </p:cNvPr>
          <p:cNvSpPr txBox="1"/>
          <p:nvPr/>
        </p:nvSpPr>
        <p:spPr>
          <a:xfrm>
            <a:off x="1035191" y="6009682"/>
            <a:ext cx="3355406" cy="369332"/>
          </a:xfrm>
          <a:prstGeom prst="rect">
            <a:avLst/>
          </a:prstGeom>
          <a:noFill/>
        </p:spPr>
        <p:txBody>
          <a:bodyPr wrap="none" rtlCol="0">
            <a:spAutoFit/>
          </a:bodyPr>
          <a:lstStyle/>
          <a:p>
            <a:r>
              <a:rPr lang="en-US" dirty="0"/>
              <a:t>F.    All of the above are true</a:t>
            </a:r>
          </a:p>
        </p:txBody>
      </p:sp>
      <p:sp>
        <p:nvSpPr>
          <p:cNvPr id="10" name="TextBox 9">
            <a:extLst>
              <a:ext uri="{FF2B5EF4-FFF2-40B4-BE49-F238E27FC236}">
                <a16:creationId xmlns="" xmlns:a16="http://schemas.microsoft.com/office/drawing/2014/main" id="{F76E6076-AD18-6945-A742-5A8129FD59BB}"/>
              </a:ext>
            </a:extLst>
          </p:cNvPr>
          <p:cNvSpPr txBox="1"/>
          <p:nvPr/>
        </p:nvSpPr>
        <p:spPr>
          <a:xfrm>
            <a:off x="10457244" y="0"/>
            <a:ext cx="574196" cy="1107996"/>
          </a:xfrm>
          <a:prstGeom prst="rect">
            <a:avLst/>
          </a:prstGeom>
          <a:noFill/>
        </p:spPr>
        <p:txBody>
          <a:bodyPr wrap="none" rtlCol="0">
            <a:spAutoFit/>
          </a:bodyPr>
          <a:lstStyle/>
          <a:p>
            <a:r>
              <a:rPr lang="en-US" sz="6600" b="1" dirty="0"/>
              <a:t>F</a:t>
            </a:r>
          </a:p>
        </p:txBody>
      </p:sp>
      <p:sp>
        <p:nvSpPr>
          <p:cNvPr id="11" name="Title 1">
            <a:extLst>
              <a:ext uri="{FF2B5EF4-FFF2-40B4-BE49-F238E27FC236}">
                <a16:creationId xmlns="" xmlns:a16="http://schemas.microsoft.com/office/drawing/2014/main" id="{4C61565B-EB9F-EF4A-A4B9-FC3E5D9EDA80}"/>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2" name="Title 1">
            <a:extLst>
              <a:ext uri="{FF2B5EF4-FFF2-40B4-BE49-F238E27FC236}">
                <a16:creationId xmlns="" xmlns:a16="http://schemas.microsoft.com/office/drawing/2014/main" id="{F43B3A97-D1EC-DF4B-AFCB-BBD98D569543}"/>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3" name="Title 1">
            <a:extLst>
              <a:ext uri="{FF2B5EF4-FFF2-40B4-BE49-F238E27FC236}">
                <a16:creationId xmlns="" xmlns:a16="http://schemas.microsoft.com/office/drawing/2014/main" id="{A94C3AD3-2596-8640-83F3-6CC7714A6D4C}"/>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4" name="Title 1">
            <a:extLst>
              <a:ext uri="{FF2B5EF4-FFF2-40B4-BE49-F238E27FC236}">
                <a16:creationId xmlns="" xmlns:a16="http://schemas.microsoft.com/office/drawing/2014/main" id="{14264030-7FFA-6F4A-9CA7-7B165E497FE1}"/>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5" name="Title 1">
            <a:extLst>
              <a:ext uri="{FF2B5EF4-FFF2-40B4-BE49-F238E27FC236}">
                <a16:creationId xmlns="" xmlns:a16="http://schemas.microsoft.com/office/drawing/2014/main" id="{E8E47B01-2F0C-2645-A01E-C78DC3D5AA9F}"/>
              </a:ext>
            </a:extLst>
          </p:cNvPr>
          <p:cNvSpPr txBox="1">
            <a:spLocks/>
          </p:cNvSpPr>
          <p:nvPr/>
        </p:nvSpPr>
        <p:spPr bwMode="gray">
          <a:xfrm>
            <a:off x="1568941" y="880163"/>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211307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FB3E8B-89CB-2342-8E20-ADB88AD94EED}"/>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68C8BACA-3DF1-5449-9E81-5FDC2046B2E2}"/>
              </a:ext>
            </a:extLst>
          </p:cNvPr>
          <p:cNvSpPr>
            <a:spLocks noGrp="1"/>
          </p:cNvSpPr>
          <p:nvPr>
            <p:ph idx="1"/>
          </p:nvPr>
        </p:nvSpPr>
        <p:spPr>
          <a:xfrm>
            <a:off x="939800" y="2852823"/>
            <a:ext cx="10515600" cy="1152353"/>
          </a:xfrm>
        </p:spPr>
        <p:txBody>
          <a:bodyPr>
            <a:noAutofit/>
          </a:bodyPr>
          <a:lstStyle/>
          <a:p>
            <a:pPr marL="0" indent="0">
              <a:buNone/>
            </a:pPr>
            <a:r>
              <a:rPr lang="en-US" sz="3000" b="1" dirty="0"/>
              <a:t>#34.  Since the vaccination process started on 12/2020, 		what % of COVID-19 death are from vaccinated 			individuals (as of 09-2021)?</a:t>
            </a:r>
          </a:p>
          <a:p>
            <a:pPr marL="0" indent="0">
              <a:buNone/>
            </a:pPr>
            <a:endParaRPr lang="en-US" sz="3000" dirty="0"/>
          </a:p>
        </p:txBody>
      </p:sp>
      <p:sp>
        <p:nvSpPr>
          <p:cNvPr id="4" name="TextBox 3">
            <a:extLst>
              <a:ext uri="{FF2B5EF4-FFF2-40B4-BE49-F238E27FC236}">
                <a16:creationId xmlns="" xmlns:a16="http://schemas.microsoft.com/office/drawing/2014/main" id="{01853AC2-B90B-C449-B5BB-D64BF3BC1FDA}"/>
              </a:ext>
            </a:extLst>
          </p:cNvPr>
          <p:cNvSpPr txBox="1"/>
          <p:nvPr/>
        </p:nvSpPr>
        <p:spPr>
          <a:xfrm>
            <a:off x="1852827" y="4654147"/>
            <a:ext cx="9329798" cy="523220"/>
          </a:xfrm>
          <a:prstGeom prst="rect">
            <a:avLst/>
          </a:prstGeom>
          <a:noFill/>
        </p:spPr>
        <p:txBody>
          <a:bodyPr wrap="none" rtlCol="0">
            <a:spAutoFit/>
          </a:bodyPr>
          <a:lstStyle/>
          <a:p>
            <a:r>
              <a:rPr lang="en-US" sz="2800" dirty="0"/>
              <a:t>Ans:  0.0018%, this is the proof that the vaccine works</a:t>
            </a:r>
          </a:p>
        </p:txBody>
      </p:sp>
      <p:sp>
        <p:nvSpPr>
          <p:cNvPr id="5" name="Title 1">
            <a:extLst>
              <a:ext uri="{FF2B5EF4-FFF2-40B4-BE49-F238E27FC236}">
                <a16:creationId xmlns="" xmlns:a16="http://schemas.microsoft.com/office/drawing/2014/main" id="{F64DC60C-5797-BB49-95C0-9BF959547388}"/>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6" name="Title 1">
            <a:extLst>
              <a:ext uri="{FF2B5EF4-FFF2-40B4-BE49-F238E27FC236}">
                <a16:creationId xmlns="" xmlns:a16="http://schemas.microsoft.com/office/drawing/2014/main" id="{53D8B8BF-AF1D-8442-866A-F9B4B10E3D59}"/>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7" name="Title 1">
            <a:extLst>
              <a:ext uri="{FF2B5EF4-FFF2-40B4-BE49-F238E27FC236}">
                <a16:creationId xmlns="" xmlns:a16="http://schemas.microsoft.com/office/drawing/2014/main" id="{E2FE7F43-4E7C-5D42-8C06-9AF3657F4582}"/>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8" name="Title 1">
            <a:extLst>
              <a:ext uri="{FF2B5EF4-FFF2-40B4-BE49-F238E27FC236}">
                <a16:creationId xmlns="" xmlns:a16="http://schemas.microsoft.com/office/drawing/2014/main" id="{995C7B55-665E-9C4A-A051-D9A10FC1992C}"/>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9" name="Title 1">
            <a:extLst>
              <a:ext uri="{FF2B5EF4-FFF2-40B4-BE49-F238E27FC236}">
                <a16:creationId xmlns="" xmlns:a16="http://schemas.microsoft.com/office/drawing/2014/main" id="{B725A844-0E58-BA46-9783-495B74579E72}"/>
              </a:ext>
            </a:extLst>
          </p:cNvPr>
          <p:cNvSpPr txBox="1">
            <a:spLocks/>
          </p:cNvSpPr>
          <p:nvPr/>
        </p:nvSpPr>
        <p:spPr bwMode="gray">
          <a:xfrm>
            <a:off x="1568941" y="880163"/>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51386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B39C2D-E0FC-1E4E-B107-1C6C911561BB}"/>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 xmlns:a16="http://schemas.microsoft.com/office/drawing/2014/main" id="{D5986F82-51AA-0546-9A43-BDC241102A1B}"/>
              </a:ext>
            </a:extLst>
          </p:cNvPr>
          <p:cNvSpPr>
            <a:spLocks noGrp="1"/>
          </p:cNvSpPr>
          <p:nvPr>
            <p:ph idx="1"/>
          </p:nvPr>
        </p:nvSpPr>
        <p:spPr>
          <a:xfrm>
            <a:off x="838200" y="2397125"/>
            <a:ext cx="10515600" cy="806364"/>
          </a:xfrm>
        </p:spPr>
        <p:txBody>
          <a:bodyPr>
            <a:normAutofit/>
          </a:bodyPr>
          <a:lstStyle/>
          <a:p>
            <a:pPr marL="0" indent="0">
              <a:buNone/>
            </a:pPr>
            <a:r>
              <a:rPr lang="en-US" sz="3000" b="1" dirty="0"/>
              <a:t>#35. COVID-19 Vaccine:  mother and their newborn</a:t>
            </a:r>
          </a:p>
          <a:p>
            <a:pPr marL="0" indent="0">
              <a:buNone/>
            </a:pPr>
            <a:endParaRPr lang="en-US" sz="3000" b="1" dirty="0"/>
          </a:p>
        </p:txBody>
      </p:sp>
      <p:sp>
        <p:nvSpPr>
          <p:cNvPr id="4" name="TextBox 3">
            <a:extLst>
              <a:ext uri="{FF2B5EF4-FFF2-40B4-BE49-F238E27FC236}">
                <a16:creationId xmlns="" xmlns:a16="http://schemas.microsoft.com/office/drawing/2014/main" id="{0C47783A-639C-8F4B-8D02-6B80053573AF}"/>
              </a:ext>
            </a:extLst>
          </p:cNvPr>
          <p:cNvSpPr txBox="1"/>
          <p:nvPr/>
        </p:nvSpPr>
        <p:spPr>
          <a:xfrm>
            <a:off x="976185" y="3203489"/>
            <a:ext cx="9873048" cy="646331"/>
          </a:xfrm>
          <a:prstGeom prst="rect">
            <a:avLst/>
          </a:prstGeom>
          <a:noFill/>
        </p:spPr>
        <p:txBody>
          <a:bodyPr wrap="square" rtlCol="0">
            <a:spAutoFit/>
          </a:bodyPr>
          <a:lstStyle/>
          <a:p>
            <a:r>
              <a:rPr lang="en-US" dirty="0"/>
              <a:t>A.    The mRNA COVID-19 vaccines are highly effective in producing antibodies against 	the SARS-CoV-2 virus in pregnant and lactating women. </a:t>
            </a:r>
          </a:p>
        </p:txBody>
      </p:sp>
      <p:sp>
        <p:nvSpPr>
          <p:cNvPr id="5" name="TextBox 4">
            <a:extLst>
              <a:ext uri="{FF2B5EF4-FFF2-40B4-BE49-F238E27FC236}">
                <a16:creationId xmlns="" xmlns:a16="http://schemas.microsoft.com/office/drawing/2014/main" id="{9084AE94-1F49-544A-A92F-95CE7F9535EF}"/>
              </a:ext>
            </a:extLst>
          </p:cNvPr>
          <p:cNvSpPr txBox="1"/>
          <p:nvPr/>
        </p:nvSpPr>
        <p:spPr>
          <a:xfrm>
            <a:off x="976185" y="4000500"/>
            <a:ext cx="9354169" cy="646331"/>
          </a:xfrm>
          <a:prstGeom prst="rect">
            <a:avLst/>
          </a:prstGeom>
          <a:noFill/>
        </p:spPr>
        <p:txBody>
          <a:bodyPr wrap="square" rtlCol="0">
            <a:spAutoFit/>
          </a:bodyPr>
          <a:lstStyle/>
          <a:p>
            <a:r>
              <a:rPr lang="en-US" dirty="0"/>
              <a:t>B.    The mRNA vaccines also confer protective immunity to newborns through 	breast milk and the placenta</a:t>
            </a:r>
          </a:p>
        </p:txBody>
      </p:sp>
      <p:sp>
        <p:nvSpPr>
          <p:cNvPr id="6" name="TextBox 5">
            <a:extLst>
              <a:ext uri="{FF2B5EF4-FFF2-40B4-BE49-F238E27FC236}">
                <a16:creationId xmlns="" xmlns:a16="http://schemas.microsoft.com/office/drawing/2014/main" id="{71797DBC-23BC-5147-AE88-8B524C59DD4A}"/>
              </a:ext>
            </a:extLst>
          </p:cNvPr>
          <p:cNvSpPr txBox="1"/>
          <p:nvPr/>
        </p:nvSpPr>
        <p:spPr>
          <a:xfrm>
            <a:off x="976185" y="4659273"/>
            <a:ext cx="10231393" cy="646331"/>
          </a:xfrm>
          <a:prstGeom prst="rect">
            <a:avLst/>
          </a:prstGeom>
          <a:noFill/>
        </p:spPr>
        <p:txBody>
          <a:bodyPr wrap="square" rtlCol="0">
            <a:spAutoFit/>
          </a:bodyPr>
          <a:lstStyle/>
          <a:p>
            <a:r>
              <a:rPr lang="en-US" dirty="0"/>
              <a:t>C.   Vaccine-generated antibodies also present in all umbilical cord blood and breast milk 	samples, showing the transfer of antibodies from mother to newborns</a:t>
            </a:r>
          </a:p>
        </p:txBody>
      </p:sp>
      <p:sp>
        <p:nvSpPr>
          <p:cNvPr id="7" name="TextBox 6">
            <a:extLst>
              <a:ext uri="{FF2B5EF4-FFF2-40B4-BE49-F238E27FC236}">
                <a16:creationId xmlns="" xmlns:a16="http://schemas.microsoft.com/office/drawing/2014/main" id="{7DB3A5AB-267A-EA42-A818-E148C93F0FBE}"/>
              </a:ext>
            </a:extLst>
          </p:cNvPr>
          <p:cNvSpPr txBox="1"/>
          <p:nvPr/>
        </p:nvSpPr>
        <p:spPr>
          <a:xfrm>
            <a:off x="976185" y="5456284"/>
            <a:ext cx="7566495" cy="369332"/>
          </a:xfrm>
          <a:prstGeom prst="rect">
            <a:avLst/>
          </a:prstGeom>
          <a:noFill/>
        </p:spPr>
        <p:txBody>
          <a:bodyPr wrap="none" rtlCol="0">
            <a:spAutoFit/>
          </a:bodyPr>
          <a:lstStyle/>
          <a:p>
            <a:r>
              <a:rPr lang="en-US" dirty="0"/>
              <a:t>D.   COVID vaccines can induce immunity that will protect infants.</a:t>
            </a:r>
          </a:p>
        </p:txBody>
      </p:sp>
      <p:sp>
        <p:nvSpPr>
          <p:cNvPr id="8" name="TextBox 7">
            <a:extLst>
              <a:ext uri="{FF2B5EF4-FFF2-40B4-BE49-F238E27FC236}">
                <a16:creationId xmlns="" xmlns:a16="http://schemas.microsoft.com/office/drawing/2014/main" id="{0083B5DC-A47B-2C48-BDC4-4120C4488A15}"/>
              </a:ext>
            </a:extLst>
          </p:cNvPr>
          <p:cNvSpPr txBox="1"/>
          <p:nvPr/>
        </p:nvSpPr>
        <p:spPr>
          <a:xfrm>
            <a:off x="976185" y="6033711"/>
            <a:ext cx="10515600" cy="646331"/>
          </a:xfrm>
          <a:prstGeom prst="rect">
            <a:avLst/>
          </a:prstGeom>
          <a:noFill/>
        </p:spPr>
        <p:txBody>
          <a:bodyPr wrap="square" rtlCol="0">
            <a:spAutoFit/>
          </a:bodyPr>
          <a:lstStyle/>
          <a:p>
            <a:r>
              <a:rPr lang="en-US" dirty="0"/>
              <a:t>E.    Studies also show that levels of mucosal (IgA) antibodies are higher for the 2</a:t>
            </a:r>
            <a:r>
              <a:rPr lang="en-US" baseline="30000" dirty="0"/>
              <a:t>nd</a:t>
            </a:r>
            <a:r>
              <a:rPr lang="en-US" dirty="0"/>
              <a:t> dose of 	</a:t>
            </a:r>
            <a:r>
              <a:rPr lang="en-US" dirty="0" err="1"/>
              <a:t>Moderna</a:t>
            </a:r>
            <a:r>
              <a:rPr lang="en-US" dirty="0"/>
              <a:t> compared to the Pfizer vaccine, IgA is a key antibody present in breast milk. </a:t>
            </a:r>
          </a:p>
        </p:txBody>
      </p:sp>
      <p:sp>
        <p:nvSpPr>
          <p:cNvPr id="9" name="Title 1">
            <a:extLst>
              <a:ext uri="{FF2B5EF4-FFF2-40B4-BE49-F238E27FC236}">
                <a16:creationId xmlns="" xmlns:a16="http://schemas.microsoft.com/office/drawing/2014/main" id="{1EA00A14-7B56-4641-800C-74273D1ECC5B}"/>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0" name="Title 1">
            <a:extLst>
              <a:ext uri="{FF2B5EF4-FFF2-40B4-BE49-F238E27FC236}">
                <a16:creationId xmlns="" xmlns:a16="http://schemas.microsoft.com/office/drawing/2014/main" id="{BEC2A096-05E4-604A-83AA-71EC012B3078}"/>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1" name="Title 1">
            <a:extLst>
              <a:ext uri="{FF2B5EF4-FFF2-40B4-BE49-F238E27FC236}">
                <a16:creationId xmlns="" xmlns:a16="http://schemas.microsoft.com/office/drawing/2014/main" id="{740E288D-8B45-1F48-870B-36D718AF4189}"/>
              </a:ext>
            </a:extLst>
          </p:cNvPr>
          <p:cNvSpPr txBox="1">
            <a:spLocks/>
          </p:cNvSpPr>
          <p:nvPr/>
        </p:nvSpPr>
        <p:spPr bwMode="gray">
          <a:xfrm>
            <a:off x="1154953" y="973668"/>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2" name="Title 1">
            <a:extLst>
              <a:ext uri="{FF2B5EF4-FFF2-40B4-BE49-F238E27FC236}">
                <a16:creationId xmlns="" xmlns:a16="http://schemas.microsoft.com/office/drawing/2014/main" id="{F6E31347-3A51-0A4D-9EEA-0D44143C4B82}"/>
              </a:ext>
            </a:extLst>
          </p:cNvPr>
          <p:cNvSpPr txBox="1">
            <a:spLocks/>
          </p:cNvSpPr>
          <p:nvPr/>
        </p:nvSpPr>
        <p:spPr bwMode="gray">
          <a:xfrm>
            <a:off x="1154952" y="1280582"/>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 </a:t>
            </a:r>
            <a:endParaRPr lang="en-US" dirty="0"/>
          </a:p>
        </p:txBody>
      </p:sp>
      <p:sp>
        <p:nvSpPr>
          <p:cNvPr id="13" name="Title 1">
            <a:extLst>
              <a:ext uri="{FF2B5EF4-FFF2-40B4-BE49-F238E27FC236}">
                <a16:creationId xmlns="" xmlns:a16="http://schemas.microsoft.com/office/drawing/2014/main" id="{15EA3DC1-5CDB-7545-8062-44AFC961897B}"/>
              </a:ext>
            </a:extLst>
          </p:cNvPr>
          <p:cNvSpPr txBox="1">
            <a:spLocks/>
          </p:cNvSpPr>
          <p:nvPr/>
        </p:nvSpPr>
        <p:spPr bwMode="gray">
          <a:xfrm>
            <a:off x="1568941" y="884026"/>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extLst>
      <p:ext uri="{BB962C8B-B14F-4D97-AF65-F5344CB8AC3E}">
        <p14:creationId xmlns="" xmlns:p14="http://schemas.microsoft.com/office/powerpoint/2010/main" val="159338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i="1" dirty="0" smtClean="0"/>
              <a:t>#36 </a:t>
            </a:r>
            <a:r>
              <a:rPr lang="en-US" sz="2400" b="1" i="1" dirty="0" smtClean="0"/>
              <a:t>Mu, variant of interest!</a:t>
            </a:r>
          </a:p>
          <a:p>
            <a:r>
              <a:rPr lang="en-US" sz="2400" b="1" i="1" dirty="0" smtClean="0"/>
              <a:t>- As of Sep 3, 2021, a new </a:t>
            </a:r>
            <a:r>
              <a:rPr lang="en-US" sz="2400" b="1" i="1" dirty="0" err="1" smtClean="0"/>
              <a:t>coronavirus</a:t>
            </a:r>
            <a:r>
              <a:rPr lang="en-US" sz="2400" b="1" i="1" dirty="0" smtClean="0"/>
              <a:t> variant called Mu that may be able to evade existing antibodies, including those from vaccines!</a:t>
            </a:r>
          </a:p>
          <a:p>
            <a:r>
              <a:rPr lang="en-US" sz="2400" b="1" i="1" dirty="0" smtClean="0"/>
              <a:t>- This variant accounts for most cases in </a:t>
            </a:r>
            <a:r>
              <a:rPr lang="en-US" sz="2400" b="1" i="1" dirty="0" err="1" smtClean="0"/>
              <a:t>Coloumbia</a:t>
            </a:r>
            <a:r>
              <a:rPr lang="en-US" sz="2400" b="1" i="1" dirty="0" smtClean="0"/>
              <a:t>, Chile and Peru but only some cases in the US</a:t>
            </a:r>
            <a:endParaRPr lang="en-US" sz="2400" b="1" i="1" dirty="0"/>
          </a:p>
        </p:txBody>
      </p:sp>
      <p:sp>
        <p:nvSpPr>
          <p:cNvPr id="4" name="Title 1">
            <a:extLst>
              <a:ext uri="{FF2B5EF4-FFF2-40B4-BE49-F238E27FC236}">
                <a16:creationId xmlns="" xmlns:a16="http://schemas.microsoft.com/office/drawing/2014/main" id="{15EA3DC1-5CDB-7545-8062-44AFC961897B}"/>
              </a:ext>
            </a:extLst>
          </p:cNvPr>
          <p:cNvSpPr txBox="1">
            <a:spLocks noGrp="1"/>
          </p:cNvSpPr>
          <p:nvPr>
            <p:ph type="title"/>
          </p:nvPr>
        </p:nvSpPr>
        <p:spPr bwMode="gray">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solidFill>
                  <a:srgbClr val="FFFF00"/>
                </a:solidFill>
              </a:rPr>
              <a:t>  COVID-21 </a:t>
            </a:r>
            <a:r>
              <a:rPr lang="en-US" sz="4400" b="1" dirty="0">
                <a:solidFill>
                  <a:srgbClr val="FFFF00"/>
                </a:solidFill>
              </a:rPr>
              <a:t/>
            </a:r>
            <a:br>
              <a:rPr lang="en-US" sz="4400" b="1" dirty="0">
                <a:solidFill>
                  <a:srgbClr val="FFFF00"/>
                </a:solidFill>
              </a:rPr>
            </a:br>
            <a:r>
              <a:rPr lang="en-US" b="1" dirty="0">
                <a:solidFill>
                  <a:srgbClr val="FFFF00"/>
                </a:solidFill>
              </a:rPr>
              <a:t> </a:t>
            </a:r>
            <a:r>
              <a:rPr lang="en-US" b="1" dirty="0" smtClean="0">
                <a:solidFill>
                  <a:srgbClr val="FFFF00"/>
                </a:solidFill>
              </a:rPr>
              <a:t>  (</a:t>
            </a:r>
            <a:r>
              <a:rPr lang="en-US" b="1" dirty="0">
                <a:solidFill>
                  <a:srgbClr val="FFFF00"/>
                </a:solidFill>
              </a:rPr>
              <a:t>A continuum of COVID-19)</a:t>
            </a:r>
            <a:endParaRPr lang="en-US"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i="1" dirty="0" smtClean="0"/>
              <a:t>#37 </a:t>
            </a:r>
            <a:r>
              <a:rPr lang="en-US" sz="2400" b="1" i="1" dirty="0" err="1" smtClean="0"/>
              <a:t>Fenifibrate</a:t>
            </a:r>
            <a:endParaRPr lang="en-US" sz="2400" b="1" i="1" dirty="0" smtClean="0"/>
          </a:p>
          <a:p>
            <a:r>
              <a:rPr lang="en-US" sz="2400" b="1" i="1" dirty="0" smtClean="0"/>
              <a:t>- IT can decrease COVID infection by up to 70% according to the university of Birmingham</a:t>
            </a:r>
          </a:p>
          <a:p>
            <a:r>
              <a:rPr lang="en-US" sz="2400" b="1" i="1" dirty="0" smtClean="0"/>
              <a:t>- It interrupt ACE 2 and Spike interactions</a:t>
            </a:r>
          </a:p>
          <a:p>
            <a:r>
              <a:rPr lang="en-US" sz="2400" b="1" i="1" dirty="0" smtClean="0"/>
              <a:t>- It can potentially downgrade COVID-19 to common cold level</a:t>
            </a:r>
            <a:endParaRPr lang="en-US" sz="2400" b="1" i="1" dirty="0"/>
          </a:p>
        </p:txBody>
      </p:sp>
      <p:sp>
        <p:nvSpPr>
          <p:cNvPr id="4" name="Title 1">
            <a:extLst>
              <a:ext uri="{FF2B5EF4-FFF2-40B4-BE49-F238E27FC236}">
                <a16:creationId xmlns="" xmlns:a16="http://schemas.microsoft.com/office/drawing/2014/main" id="{15EA3DC1-5CDB-7545-8062-44AFC961897B}"/>
              </a:ext>
            </a:extLst>
          </p:cNvPr>
          <p:cNvSpPr txBox="1">
            <a:spLocks noGrp="1"/>
          </p:cNvSpPr>
          <p:nvPr>
            <p:ph type="title"/>
          </p:nvPr>
        </p:nvSpPr>
        <p:spPr bwMode="gray">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a:extLst>
              <a:ext uri="{FF2B5EF4-FFF2-40B4-BE49-F238E27FC236}">
                <a16:creationId xmlns="" xmlns:a16="http://schemas.microsoft.com/office/drawing/2014/main" id="{15EA3DC1-5CDB-7545-8062-44AFC961897B}"/>
              </a:ext>
            </a:extLst>
          </p:cNvPr>
          <p:cNvSpPr txBox="1">
            <a:spLocks noGrp="1"/>
          </p:cNvSpPr>
          <p:nvPr>
            <p:ph type="title"/>
          </p:nvPr>
        </p:nvSpPr>
        <p:spPr bwMode="gray">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a:t>COVID-21 </a:t>
            </a:r>
            <a:r>
              <a:rPr lang="en-US" sz="4400" b="1" dirty="0"/>
              <a:t/>
            </a:r>
            <a:br>
              <a:rPr lang="en-US" sz="4400" b="1" dirty="0"/>
            </a:br>
            <a:r>
              <a:rPr lang="en-US" b="1" dirty="0"/>
              <a:t> (A continuum of COVID-19)</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 </a:t>
            </a:r>
          </a:p>
        </p:txBody>
      </p:sp>
      <p:sp>
        <p:nvSpPr>
          <p:cNvPr id="28675" name="Content Placeholder 2"/>
          <p:cNvSpPr>
            <a:spLocks noGrp="1" noChangeArrowheads="1"/>
          </p:cNvSpPr>
          <p:nvPr>
            <p:ph idx="1"/>
          </p:nvPr>
        </p:nvSpPr>
        <p:spPr/>
        <p:txBody>
          <a:bodyPr>
            <a:normAutofit fontScale="92500" lnSpcReduction="10000"/>
          </a:bodyPr>
          <a:lstStyle/>
          <a:p>
            <a:pPr eaLnBrk="1" hangingPunct="1"/>
            <a:r>
              <a:rPr lang="en-US" altLang="en-US" sz="2400" smtClean="0">
                <a:latin typeface="Tahoma" pitchFamily="34" charset="0"/>
                <a:cs typeface="Tahoma" pitchFamily="34" charset="0"/>
              </a:rPr>
              <a:t>As the immune system starts to attack the virus, the WBC releases inflammatory molecules, which in turn summon more immune cells that kills virus-infected cells, leaving a stew of fluid and dead cells</a:t>
            </a:r>
            <a:r>
              <a:rPr lang="en-US" altLang="en-US" sz="2400" smtClean="0">
                <a:latin typeface="Tahoma" pitchFamily="34" charset="0"/>
                <a:cs typeface="Tahoma" pitchFamily="34" charset="0"/>
                <a:sym typeface="Wingdings" pitchFamily="2" charset="2"/>
              </a:rPr>
              <a:t>pus, we call pneumonia. </a:t>
            </a:r>
          </a:p>
          <a:p>
            <a:pPr eaLnBrk="1" hangingPunct="1"/>
            <a:r>
              <a:rPr lang="en-US" altLang="en-US" sz="2400" smtClean="0">
                <a:latin typeface="Tahoma" pitchFamily="34" charset="0"/>
                <a:cs typeface="Tahoma" pitchFamily="34" charset="0"/>
                <a:sym typeface="Wingdings" pitchFamily="2" charset="2"/>
              </a:rPr>
              <a:t>This can further deteriorate and develop ARDS! Oxygen levels in blood plummet making it harder to breathe. </a:t>
            </a:r>
          </a:p>
          <a:p>
            <a:pPr eaLnBrk="1" hangingPunct="1"/>
            <a:r>
              <a:rPr lang="en-US" altLang="en-US" sz="2400" smtClean="0">
                <a:latin typeface="Tahoma" pitchFamily="34" charset="0"/>
                <a:cs typeface="Tahoma" pitchFamily="34" charset="0"/>
                <a:sym typeface="Wingdings" pitchFamily="2" charset="2"/>
              </a:rPr>
              <a:t>The body immune system over reacts as the patient is gets sicker and virus load continues to increase.  The immune cells start to attack healthy tissues with overreacted immune response called cytokine storm</a:t>
            </a:r>
            <a:endParaRPr lang="en-US" altLang="en-US" sz="2400" smtClean="0">
              <a:latin typeface="Tahoma" pitchFamily="34" charset="0"/>
              <a:cs typeface="Tahoma" pitchFamily="34" charset="0"/>
            </a:endParaRPr>
          </a:p>
        </p:txBody>
      </p:sp>
      <p:sp>
        <p:nvSpPr>
          <p:cNvPr id="4" name="Title 1"/>
          <p:cNvSpPr txBox="1">
            <a:spLocks/>
          </p:cNvSpPr>
          <p:nvPr/>
        </p:nvSpPr>
        <p:spPr>
          <a:xfrm>
            <a:off x="599090" y="809297"/>
            <a:ext cx="10780110" cy="1293812"/>
          </a:xfrm>
          <a:prstGeom prst="rect">
            <a:avLst/>
          </a:prstGeom>
        </p:spPr>
        <p:txBody>
          <a:bodyPr anchor="ctr"/>
          <a:lstStyle>
            <a:lvl1pPr algn="r" rtl="0" fontAlgn="base">
              <a:lnSpc>
                <a:spcPct val="90000"/>
              </a:lnSpc>
              <a:spcBef>
                <a:spcPct val="0"/>
              </a:spcBef>
              <a:spcAft>
                <a:spcPct val="0"/>
              </a:spcAft>
              <a:defRPr sz="4000" kern="1200" cap="all">
                <a:solidFill>
                  <a:schemeClr val="tx1"/>
                </a:solidFill>
                <a:latin typeface="+mj-lt"/>
                <a:ea typeface="+mj-ea"/>
                <a:cs typeface="+mj-cs"/>
              </a:defRPr>
            </a:lvl1pPr>
            <a:lvl2pPr algn="r" rtl="0" fontAlgn="base">
              <a:lnSpc>
                <a:spcPct val="90000"/>
              </a:lnSpc>
              <a:spcBef>
                <a:spcPct val="0"/>
              </a:spcBef>
              <a:spcAft>
                <a:spcPct val="0"/>
              </a:spcAft>
              <a:defRPr sz="4000">
                <a:solidFill>
                  <a:schemeClr val="tx1"/>
                </a:solidFill>
                <a:latin typeface="Century Gothic" panose="020B0502020202020204" pitchFamily="34" charset="0"/>
              </a:defRPr>
            </a:lvl2pPr>
            <a:lvl3pPr algn="r" rtl="0" fontAlgn="base">
              <a:lnSpc>
                <a:spcPct val="90000"/>
              </a:lnSpc>
              <a:spcBef>
                <a:spcPct val="0"/>
              </a:spcBef>
              <a:spcAft>
                <a:spcPct val="0"/>
              </a:spcAft>
              <a:defRPr sz="4000">
                <a:solidFill>
                  <a:schemeClr val="tx1"/>
                </a:solidFill>
                <a:latin typeface="Century Gothic" panose="020B0502020202020204" pitchFamily="34" charset="0"/>
              </a:defRPr>
            </a:lvl3pPr>
            <a:lvl4pPr algn="r" rtl="0" fontAlgn="base">
              <a:lnSpc>
                <a:spcPct val="90000"/>
              </a:lnSpc>
              <a:spcBef>
                <a:spcPct val="0"/>
              </a:spcBef>
              <a:spcAft>
                <a:spcPct val="0"/>
              </a:spcAft>
              <a:defRPr sz="4000">
                <a:solidFill>
                  <a:schemeClr val="tx1"/>
                </a:solidFill>
                <a:latin typeface="Century Gothic" panose="020B0502020202020204" pitchFamily="34" charset="0"/>
              </a:defRPr>
            </a:lvl4pPr>
            <a:lvl5pPr algn="r" rtl="0" fontAlgn="base">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a:lstStyle>
          <a:p>
            <a:pPr defTabSz="914400" eaLnBrk="1" hangingPunct="1">
              <a:defRPr/>
            </a:pPr>
            <a:r>
              <a:rPr lang="en-US" sz="4400" dirty="0">
                <a:solidFill>
                  <a:srgbClr val="FFFF00"/>
                </a:solidFill>
                <a:latin typeface="Arial Black" panose="020B0A04020102020204" pitchFamily="34" charset="0"/>
              </a:rPr>
              <a:t>How does covid-19 kill you?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 </a:t>
            </a:r>
          </a:p>
        </p:txBody>
      </p:sp>
      <p:sp>
        <p:nvSpPr>
          <p:cNvPr id="29699" name="Content Placeholder 2"/>
          <p:cNvSpPr>
            <a:spLocks noGrp="1" noChangeArrowheads="1"/>
          </p:cNvSpPr>
          <p:nvPr>
            <p:ph idx="1"/>
          </p:nvPr>
        </p:nvSpPr>
        <p:spPr/>
        <p:txBody>
          <a:bodyPr>
            <a:normAutofit fontScale="92500"/>
          </a:bodyPr>
          <a:lstStyle/>
          <a:p>
            <a:pPr eaLnBrk="1" hangingPunct="1"/>
            <a:r>
              <a:rPr lang="en-US" altLang="en-US" sz="2400" smtClean="0">
                <a:latin typeface="Tahoma" pitchFamily="34" charset="0"/>
                <a:cs typeface="Tahoma" pitchFamily="34" charset="0"/>
              </a:rPr>
              <a:t>Another mechanism of how covid-19 patient die is their body becomes hypercoagulable and blood clots are formed as patient gets sicker.  The clots can break apart and travel distally blocking vital arteries, a condition know as pulmonary embolism.  It can also dislodge in the brain causing stroke. A serial D-dimer level can help us detect and guide our plan of care accordingly. </a:t>
            </a:r>
          </a:p>
          <a:p>
            <a:pPr eaLnBrk="1" hangingPunct="1"/>
            <a:r>
              <a:rPr lang="en-US" altLang="en-US" sz="2400" smtClean="0">
                <a:latin typeface="Tahoma" pitchFamily="34" charset="0"/>
                <a:cs typeface="Tahoma" pitchFamily="34" charset="0"/>
              </a:rPr>
              <a:t>Infection may also lead to blood vessel constriction, ischemia in the fingers and toes, a reduction in blood flow that can lead to swollen painful digits and tissue death. </a:t>
            </a:r>
          </a:p>
        </p:txBody>
      </p:sp>
      <p:sp>
        <p:nvSpPr>
          <p:cNvPr id="4" name="Title 1"/>
          <p:cNvSpPr txBox="1">
            <a:spLocks/>
          </p:cNvSpPr>
          <p:nvPr/>
        </p:nvSpPr>
        <p:spPr>
          <a:xfrm>
            <a:off x="777766" y="973668"/>
            <a:ext cx="10906234" cy="1293812"/>
          </a:xfrm>
          <a:prstGeom prst="rect">
            <a:avLst/>
          </a:prstGeom>
        </p:spPr>
        <p:txBody>
          <a:bodyPr anchor="ctr"/>
          <a:lstStyle>
            <a:lvl1pPr algn="r" rtl="0" fontAlgn="base">
              <a:lnSpc>
                <a:spcPct val="90000"/>
              </a:lnSpc>
              <a:spcBef>
                <a:spcPct val="0"/>
              </a:spcBef>
              <a:spcAft>
                <a:spcPct val="0"/>
              </a:spcAft>
              <a:defRPr sz="4000" kern="1200" cap="all">
                <a:solidFill>
                  <a:schemeClr val="tx1"/>
                </a:solidFill>
                <a:latin typeface="+mj-lt"/>
                <a:ea typeface="+mj-ea"/>
                <a:cs typeface="+mj-cs"/>
              </a:defRPr>
            </a:lvl1pPr>
            <a:lvl2pPr algn="r" rtl="0" fontAlgn="base">
              <a:lnSpc>
                <a:spcPct val="90000"/>
              </a:lnSpc>
              <a:spcBef>
                <a:spcPct val="0"/>
              </a:spcBef>
              <a:spcAft>
                <a:spcPct val="0"/>
              </a:spcAft>
              <a:defRPr sz="4000">
                <a:solidFill>
                  <a:schemeClr val="tx1"/>
                </a:solidFill>
                <a:latin typeface="Century Gothic" panose="020B0502020202020204" pitchFamily="34" charset="0"/>
              </a:defRPr>
            </a:lvl2pPr>
            <a:lvl3pPr algn="r" rtl="0" fontAlgn="base">
              <a:lnSpc>
                <a:spcPct val="90000"/>
              </a:lnSpc>
              <a:spcBef>
                <a:spcPct val="0"/>
              </a:spcBef>
              <a:spcAft>
                <a:spcPct val="0"/>
              </a:spcAft>
              <a:defRPr sz="4000">
                <a:solidFill>
                  <a:schemeClr val="tx1"/>
                </a:solidFill>
                <a:latin typeface="Century Gothic" panose="020B0502020202020204" pitchFamily="34" charset="0"/>
              </a:defRPr>
            </a:lvl3pPr>
            <a:lvl4pPr algn="r" rtl="0" fontAlgn="base">
              <a:lnSpc>
                <a:spcPct val="90000"/>
              </a:lnSpc>
              <a:spcBef>
                <a:spcPct val="0"/>
              </a:spcBef>
              <a:spcAft>
                <a:spcPct val="0"/>
              </a:spcAft>
              <a:defRPr sz="4000">
                <a:solidFill>
                  <a:schemeClr val="tx1"/>
                </a:solidFill>
                <a:latin typeface="Century Gothic" panose="020B0502020202020204" pitchFamily="34" charset="0"/>
              </a:defRPr>
            </a:lvl4pPr>
            <a:lvl5pPr algn="r" rtl="0" fontAlgn="base">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a:lstStyle>
          <a:p>
            <a:pPr algn="ctr" defTabSz="914400" eaLnBrk="1" hangingPunct="1">
              <a:defRPr/>
            </a:pPr>
            <a:r>
              <a:rPr lang="en-US" sz="4400" dirty="0">
                <a:solidFill>
                  <a:srgbClr val="FFFF00"/>
                </a:solidFill>
                <a:latin typeface="Arial Black" panose="020B0A04020102020204" pitchFamily="34" charset="0"/>
              </a:rPr>
              <a:t>How does covid-19 kill you?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 </a:t>
            </a:r>
          </a:p>
        </p:txBody>
      </p:sp>
      <p:sp>
        <p:nvSpPr>
          <p:cNvPr id="30723" name="Content Placeholder 2"/>
          <p:cNvSpPr>
            <a:spLocks noGrp="1" noChangeArrowheads="1"/>
          </p:cNvSpPr>
          <p:nvPr>
            <p:ph idx="1"/>
          </p:nvPr>
        </p:nvSpPr>
        <p:spPr>
          <a:xfrm>
            <a:off x="812800" y="2286000"/>
            <a:ext cx="10608733" cy="4070350"/>
          </a:xfrm>
        </p:spPr>
        <p:txBody>
          <a:bodyPr/>
          <a:lstStyle/>
          <a:p>
            <a:pPr eaLnBrk="1" hangingPunct="1"/>
            <a:r>
              <a:rPr lang="en-US" altLang="en-US" sz="2400" smtClean="0">
                <a:latin typeface="Tahoma" pitchFamily="34" charset="0"/>
                <a:cs typeface="Tahoma" pitchFamily="34" charset="0"/>
              </a:rPr>
              <a:t>Another organ in our body other than the alveoli in the lung that has abundant amount of ACE2 receptors is the kidneys! Those with AKI are more than 5x likely to die as to the patient without renal failure. Reason is that both organs balance our body acid-base and if both fail the chance of survival is slim, CRRT ultimately may be required in addition to mechanical ventilation. </a:t>
            </a:r>
          </a:p>
          <a:p>
            <a:pPr eaLnBrk="1" hangingPunct="1"/>
            <a:r>
              <a:rPr lang="en-US" altLang="en-US" sz="2400" smtClean="0">
                <a:latin typeface="Tahoma" pitchFamily="34" charset="0"/>
                <a:cs typeface="Tahoma" pitchFamily="34" charset="0"/>
              </a:rPr>
              <a:t>ACE2 receptors also abundantly distributed throughout our body including brain, GI, eye, liver and fat cell…etc.</a:t>
            </a:r>
          </a:p>
          <a:p>
            <a:pPr eaLnBrk="1" hangingPunct="1"/>
            <a:r>
              <a:rPr lang="en-US" altLang="en-US" sz="2400" smtClean="0">
                <a:latin typeface="Tahoma" pitchFamily="34" charset="0"/>
                <a:cs typeface="Tahoma" pitchFamily="34" charset="0"/>
              </a:rPr>
              <a:t>The greatest mimicker of all history of medicine</a:t>
            </a:r>
          </a:p>
        </p:txBody>
      </p:sp>
      <p:sp>
        <p:nvSpPr>
          <p:cNvPr id="4" name="Title 1"/>
          <p:cNvSpPr txBox="1">
            <a:spLocks/>
          </p:cNvSpPr>
          <p:nvPr/>
        </p:nvSpPr>
        <p:spPr>
          <a:xfrm>
            <a:off x="812800" y="973668"/>
            <a:ext cx="10871200" cy="1293812"/>
          </a:xfrm>
          <a:prstGeom prst="rect">
            <a:avLst/>
          </a:prstGeom>
        </p:spPr>
        <p:txBody>
          <a:bodyPr anchor="ctr"/>
          <a:lstStyle>
            <a:lvl1pPr algn="r" rtl="0" fontAlgn="base">
              <a:lnSpc>
                <a:spcPct val="90000"/>
              </a:lnSpc>
              <a:spcBef>
                <a:spcPct val="0"/>
              </a:spcBef>
              <a:spcAft>
                <a:spcPct val="0"/>
              </a:spcAft>
              <a:defRPr sz="4000" kern="1200" cap="all">
                <a:solidFill>
                  <a:schemeClr val="tx1"/>
                </a:solidFill>
                <a:latin typeface="+mj-lt"/>
                <a:ea typeface="+mj-ea"/>
                <a:cs typeface="+mj-cs"/>
              </a:defRPr>
            </a:lvl1pPr>
            <a:lvl2pPr algn="r" rtl="0" fontAlgn="base">
              <a:lnSpc>
                <a:spcPct val="90000"/>
              </a:lnSpc>
              <a:spcBef>
                <a:spcPct val="0"/>
              </a:spcBef>
              <a:spcAft>
                <a:spcPct val="0"/>
              </a:spcAft>
              <a:defRPr sz="4000">
                <a:solidFill>
                  <a:schemeClr val="tx1"/>
                </a:solidFill>
                <a:latin typeface="Century Gothic" panose="020B0502020202020204" pitchFamily="34" charset="0"/>
              </a:defRPr>
            </a:lvl2pPr>
            <a:lvl3pPr algn="r" rtl="0" fontAlgn="base">
              <a:lnSpc>
                <a:spcPct val="90000"/>
              </a:lnSpc>
              <a:spcBef>
                <a:spcPct val="0"/>
              </a:spcBef>
              <a:spcAft>
                <a:spcPct val="0"/>
              </a:spcAft>
              <a:defRPr sz="4000">
                <a:solidFill>
                  <a:schemeClr val="tx1"/>
                </a:solidFill>
                <a:latin typeface="Century Gothic" panose="020B0502020202020204" pitchFamily="34" charset="0"/>
              </a:defRPr>
            </a:lvl3pPr>
            <a:lvl4pPr algn="r" rtl="0" fontAlgn="base">
              <a:lnSpc>
                <a:spcPct val="90000"/>
              </a:lnSpc>
              <a:spcBef>
                <a:spcPct val="0"/>
              </a:spcBef>
              <a:spcAft>
                <a:spcPct val="0"/>
              </a:spcAft>
              <a:defRPr sz="4000">
                <a:solidFill>
                  <a:schemeClr val="tx1"/>
                </a:solidFill>
                <a:latin typeface="Century Gothic" panose="020B0502020202020204" pitchFamily="34" charset="0"/>
              </a:defRPr>
            </a:lvl4pPr>
            <a:lvl5pPr algn="r" rtl="0" fontAlgn="base">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a:lstStyle>
          <a:p>
            <a:pPr algn="ctr" defTabSz="914400" eaLnBrk="1" hangingPunct="1">
              <a:defRPr/>
            </a:pPr>
            <a:r>
              <a:rPr lang="en-US" sz="4400" dirty="0">
                <a:solidFill>
                  <a:srgbClr val="FFFF00"/>
                </a:solidFill>
                <a:latin typeface="Arial Black" panose="020B0A04020102020204" pitchFamily="34" charset="0"/>
              </a:rPr>
              <a:t>How does covid-19 kill you?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covid life cycle.jpg"/>
          <p:cNvPicPr>
            <a:picLocks noGrp="1" noChangeAspect="1"/>
          </p:cNvPicPr>
          <p:nvPr>
            <p:ph idx="1"/>
          </p:nvPr>
        </p:nvPicPr>
        <p:blipFill>
          <a:blip r:embed="rId2"/>
          <a:stretch>
            <a:fillRect/>
          </a:stretch>
        </p:blipFill>
        <p:spPr>
          <a:xfrm>
            <a:off x="2385848" y="-220717"/>
            <a:ext cx="7168055" cy="769357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4126F3-E18D-354C-9090-AE5D07287DC5}"/>
              </a:ext>
            </a:extLst>
          </p:cNvPr>
          <p:cNvSpPr>
            <a:spLocks noGrp="1"/>
          </p:cNvSpPr>
          <p:nvPr>
            <p:ph type="title"/>
          </p:nvPr>
        </p:nvSpPr>
        <p:spPr>
          <a:xfrm>
            <a:off x="1565780" y="838200"/>
            <a:ext cx="8761413" cy="706964"/>
          </a:xfrm>
        </p:spPr>
        <p:txBody>
          <a:bodyPr/>
          <a:lstStyle/>
          <a:p>
            <a:pPr algn="ctr"/>
            <a:r>
              <a:rPr lang="en-US" sz="4800" b="1" dirty="0">
                <a:solidFill>
                  <a:srgbClr val="FFFF00"/>
                </a:solidFill>
              </a:rPr>
              <a:t>COVID-21 </a:t>
            </a:r>
            <a:r>
              <a:rPr lang="en-US" sz="4400" b="1" dirty="0">
                <a:solidFill>
                  <a:srgbClr val="FFFF00"/>
                </a:solidFill>
              </a:rPr>
              <a:t/>
            </a:r>
            <a:br>
              <a:rPr lang="en-US" sz="4400" b="1" dirty="0">
                <a:solidFill>
                  <a:srgbClr val="FFFF00"/>
                </a:solidFill>
              </a:rPr>
            </a:br>
            <a:r>
              <a:rPr lang="en-US" b="1" dirty="0">
                <a:solidFill>
                  <a:srgbClr val="FFFF00"/>
                </a:solidFill>
              </a:rPr>
              <a:t> (A continuum of COVID-19)</a:t>
            </a:r>
            <a:endParaRPr lang="en-US" sz="4400" b="1" dirty="0">
              <a:solidFill>
                <a:srgbClr val="FFFF00"/>
              </a:solidFill>
            </a:endParaRPr>
          </a:p>
        </p:txBody>
      </p:sp>
      <p:graphicFrame>
        <p:nvGraphicFramePr>
          <p:cNvPr id="25" name="Content Placeholder 2">
            <a:extLst>
              <a:ext uri="{FF2B5EF4-FFF2-40B4-BE49-F238E27FC236}">
                <a16:creationId xmlns="" xmlns:a16="http://schemas.microsoft.com/office/drawing/2014/main" id="{7E30D183-EDBA-4347-861A-EA1729248C0B}"/>
              </a:ext>
            </a:extLst>
          </p:cNvPr>
          <p:cNvGraphicFramePr>
            <a:graphicFrameLocks noGrp="1"/>
          </p:cNvGraphicFramePr>
          <p:nvPr>
            <p:ph idx="1"/>
            <p:extLst>
              <p:ext uri="{D42A27DB-BD31-4B8C-83A1-F6EECF244321}">
                <p14:modId xmlns="" xmlns:p14="http://schemas.microsoft.com/office/powerpoint/2010/main" val="2109482445"/>
              </p:ext>
            </p:extLst>
          </p:nvPr>
        </p:nvGraphicFramePr>
        <p:xfrm>
          <a:off x="1164766" y="2603500"/>
          <a:ext cx="10366834"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2989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Graphic spid="25" grpId="1">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{09AE1F3E-438D-C447-92DA-238263D76368}tf10001076</Template>
  <TotalTime>1528</TotalTime>
  <Words>2570</Words>
  <Application>Microsoft Macintosh PowerPoint</Application>
  <PresentationFormat>Custom</PresentationFormat>
  <Paragraphs>335</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Ion Boardroom</vt:lpstr>
      <vt:lpstr>Covid 2021</vt:lpstr>
      <vt:lpstr> </vt:lpstr>
      <vt:lpstr>1918 Pandemic</vt:lpstr>
      <vt:lpstr>How does covid-19 kill you? </vt:lpstr>
      <vt:lpstr> </vt:lpstr>
      <vt:lpstr> </vt:lpstr>
      <vt:lpstr> </vt:lpstr>
      <vt:lpstr> </vt:lpstr>
      <vt:lpstr>COVID-21   (A continuum of COVID-19)</vt:lpstr>
      <vt:lpstr>COVID-21   (A continuum of COVID-19)</vt:lpstr>
      <vt:lpstr>COVID-21   (A continuum of COVID-19)</vt:lpstr>
      <vt:lpstr>COVID-21   (A continuum of COVID-19)</vt:lpstr>
      <vt:lpstr>COVID-21   (A continuum of COVID-19)</vt:lpstr>
      <vt:lpstr>COVID-21   (A continuum of COVID-19)</vt:lpstr>
      <vt:lpstr>COVID-21   (A continuum of COVID-19)</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COVID-21     (A continuum of COVID-19)</vt:lpstr>
      <vt:lpstr>COVID-21   (A continuum of COVID-19)</vt:lpstr>
      <vt:lpstr>COVID-21   (A continuum of COVID-19)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SCKE</dc:creator>
  <cp:lastModifiedBy>SCKE</cp:lastModifiedBy>
  <cp:revision>15</cp:revision>
  <dcterms:created xsi:type="dcterms:W3CDTF">2021-09-05T05:46:22Z</dcterms:created>
  <dcterms:modified xsi:type="dcterms:W3CDTF">2021-09-08T19:51:48Z</dcterms:modified>
</cp:coreProperties>
</file>